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handoutMasterIdLst>
    <p:handoutMasterId r:id="rId20"/>
  </p:handoutMasterIdLst>
  <p:sldIdLst>
    <p:sldId id="256" r:id="rId2"/>
    <p:sldId id="339" r:id="rId3"/>
    <p:sldId id="333" r:id="rId4"/>
    <p:sldId id="331" r:id="rId5"/>
    <p:sldId id="303" r:id="rId6"/>
    <p:sldId id="337" r:id="rId7"/>
    <p:sldId id="336" r:id="rId8"/>
    <p:sldId id="334" r:id="rId9"/>
    <p:sldId id="335" r:id="rId10"/>
    <p:sldId id="338" r:id="rId11"/>
    <p:sldId id="296" r:id="rId12"/>
    <p:sldId id="297" r:id="rId13"/>
    <p:sldId id="340" r:id="rId14"/>
    <p:sldId id="341" r:id="rId15"/>
    <p:sldId id="328" r:id="rId16"/>
    <p:sldId id="330" r:id="rId17"/>
    <p:sldId id="289"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66FF"/>
    <a:srgbClr val="CC66FF"/>
    <a:srgbClr val="990033"/>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00" d="100"/>
          <a:sy n="100" d="100"/>
        </p:scale>
        <p:origin x="656" y="228"/>
      </p:cViewPr>
      <p:guideLst>
        <p:guide orient="horz" pos="2160"/>
        <p:guide pos="2880"/>
      </p:guideLst>
    </p:cSldViewPr>
  </p:slideViewPr>
  <p:notesTextViewPr>
    <p:cViewPr>
      <p:scale>
        <a:sx n="1" d="1"/>
        <a:sy n="1" d="1"/>
      </p:scale>
      <p:origin x="0" y="0"/>
    </p:cViewPr>
  </p:notesTextViewPr>
  <p:notesViewPr>
    <p:cSldViewPr snapToGrid="0">
      <p:cViewPr varScale="1">
        <p:scale>
          <a:sx n="67" d="100"/>
          <a:sy n="67" d="100"/>
        </p:scale>
        <p:origin x="-2530" y="-8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B9F0445-090E-4786-91D1-081E85624065}" type="doc">
      <dgm:prSet loTypeId="urn:microsoft.com/office/officeart/2011/layout/CircleProcess" loCatId="officeonline" qsTypeId="urn:microsoft.com/office/officeart/2005/8/quickstyle/simple1" qsCatId="simple" csTypeId="urn:microsoft.com/office/officeart/2005/8/colors/accent1_2" csCatId="accent1" phldr="1"/>
      <dgm:spPr/>
      <dgm:t>
        <a:bodyPr/>
        <a:lstStyle/>
        <a:p>
          <a:endParaRPr lang="en-US"/>
        </a:p>
      </dgm:t>
    </dgm:pt>
    <dgm:pt modelId="{C7A11E71-9C25-4EE1-A287-8DBAA0DF76EE}">
      <dgm:prSet phldrT="[Text]" custT="1"/>
      <dgm:spPr/>
      <dgm:t>
        <a:bodyPr/>
        <a:lstStyle/>
        <a:p>
          <a:r>
            <a:rPr lang="en-US" sz="1600" b="1" dirty="0"/>
            <a:t>First</a:t>
          </a:r>
          <a:r>
            <a:rPr lang="en-US" sz="1600" dirty="0"/>
            <a:t> in areas already characterized by urban growth that have adequate existing public facility and service capacities to serve such development</a:t>
          </a:r>
        </a:p>
      </dgm:t>
    </dgm:pt>
    <dgm:pt modelId="{E43815F8-467B-4BCE-8E20-C6F7858F4ECE}" type="parTrans" cxnId="{358F5CDA-C0C2-47B3-A46B-4A8BD345DB27}">
      <dgm:prSet/>
      <dgm:spPr/>
      <dgm:t>
        <a:bodyPr/>
        <a:lstStyle/>
        <a:p>
          <a:endParaRPr lang="en-US"/>
        </a:p>
      </dgm:t>
    </dgm:pt>
    <dgm:pt modelId="{78B90B62-B64E-4373-8C6B-17E94F67E0F2}" type="sibTrans" cxnId="{358F5CDA-C0C2-47B3-A46B-4A8BD345DB27}">
      <dgm:prSet/>
      <dgm:spPr/>
      <dgm:t>
        <a:bodyPr/>
        <a:lstStyle/>
        <a:p>
          <a:endParaRPr lang="en-US"/>
        </a:p>
      </dgm:t>
    </dgm:pt>
    <dgm:pt modelId="{6B6C0AC0-BBB1-4B9A-890F-7B09DD9E392E}">
      <dgm:prSet custT="1"/>
      <dgm:spPr/>
      <dgm:t>
        <a:bodyPr/>
        <a:lstStyle/>
        <a:p>
          <a:r>
            <a:rPr lang="en-US" sz="1400" b="1" dirty="0"/>
            <a:t>Second</a:t>
          </a:r>
          <a:r>
            <a:rPr lang="en-US" sz="1400" dirty="0"/>
            <a:t> in areas already characterized by urban growth that will be served adequately by a combination of both existing public facilities &amp; services and any additional needed public facilities and services that are provided by either public or private sources</a:t>
          </a:r>
        </a:p>
      </dgm:t>
    </dgm:pt>
    <dgm:pt modelId="{2AF9A0F2-17D0-403F-98BA-6F9E7FE1416A}" type="parTrans" cxnId="{AD594670-989D-415D-B588-BC39C570B6C6}">
      <dgm:prSet/>
      <dgm:spPr/>
      <dgm:t>
        <a:bodyPr/>
        <a:lstStyle/>
        <a:p>
          <a:endParaRPr lang="en-US"/>
        </a:p>
      </dgm:t>
    </dgm:pt>
    <dgm:pt modelId="{8D488380-34D9-4622-BA42-7742FD5EC80A}" type="sibTrans" cxnId="{AD594670-989D-415D-B588-BC39C570B6C6}">
      <dgm:prSet/>
      <dgm:spPr/>
      <dgm:t>
        <a:bodyPr/>
        <a:lstStyle/>
        <a:p>
          <a:endParaRPr lang="en-US"/>
        </a:p>
      </dgm:t>
    </dgm:pt>
    <dgm:pt modelId="{787A578E-982B-4E60-9358-760E3E6287BF}">
      <dgm:prSet custT="1"/>
      <dgm:spPr/>
      <dgm:t>
        <a:bodyPr/>
        <a:lstStyle/>
        <a:p>
          <a:r>
            <a:rPr lang="en-US" sz="1500" b="1"/>
            <a:t>Third</a:t>
          </a:r>
          <a:r>
            <a:rPr lang="en-US" sz="1500"/>
            <a:t> in the remaining portions of the urban growth areas. </a:t>
          </a:r>
        </a:p>
        <a:p>
          <a:r>
            <a:rPr lang="en-US" sz="1100"/>
            <a:t>(</a:t>
          </a:r>
          <a:r>
            <a:rPr lang="en-US" sz="1100" i="1"/>
            <a:t>Urban growth may also be located in designated new fully contained communities as defined by RCW 36.70A.350)</a:t>
          </a:r>
          <a:r>
            <a:rPr lang="en-US" sz="1500" i="1"/>
            <a:t>.</a:t>
          </a:r>
          <a:endParaRPr lang="en-US" sz="1500" i="1" dirty="0">
            <a:latin typeface="+mn-lt"/>
          </a:endParaRPr>
        </a:p>
      </dgm:t>
    </dgm:pt>
    <dgm:pt modelId="{4A78C4CF-23A4-4CCF-BDCD-A647CC997325}" type="parTrans" cxnId="{FC3A08FB-EAFE-4261-AB6D-1B3483366B17}">
      <dgm:prSet/>
      <dgm:spPr/>
      <dgm:t>
        <a:bodyPr/>
        <a:lstStyle/>
        <a:p>
          <a:endParaRPr lang="en-US"/>
        </a:p>
      </dgm:t>
    </dgm:pt>
    <dgm:pt modelId="{E5CF211E-5DE6-487C-84BE-6CE1E679C482}" type="sibTrans" cxnId="{FC3A08FB-EAFE-4261-AB6D-1B3483366B17}">
      <dgm:prSet/>
      <dgm:spPr/>
      <dgm:t>
        <a:bodyPr/>
        <a:lstStyle/>
        <a:p>
          <a:endParaRPr lang="en-US"/>
        </a:p>
      </dgm:t>
    </dgm:pt>
    <dgm:pt modelId="{5995CAA8-34C7-4156-B571-207D43684578}" type="pres">
      <dgm:prSet presAssocID="{7B9F0445-090E-4786-91D1-081E85624065}" presName="Name0" presStyleCnt="0">
        <dgm:presLayoutVars>
          <dgm:chMax val="11"/>
          <dgm:chPref val="11"/>
          <dgm:dir/>
          <dgm:resizeHandles/>
        </dgm:presLayoutVars>
      </dgm:prSet>
      <dgm:spPr/>
    </dgm:pt>
    <dgm:pt modelId="{BD34D12F-DEC1-4A65-83A2-E912B1B95435}" type="pres">
      <dgm:prSet presAssocID="{787A578E-982B-4E60-9358-760E3E6287BF}" presName="Accent3" presStyleCnt="0"/>
      <dgm:spPr/>
    </dgm:pt>
    <dgm:pt modelId="{70099154-C2C3-41EF-A6C2-9652FEF7A62C}" type="pres">
      <dgm:prSet presAssocID="{787A578E-982B-4E60-9358-760E3E6287BF}" presName="Accent" presStyleLbl="node1" presStyleIdx="0" presStyleCnt="3"/>
      <dgm:spPr/>
    </dgm:pt>
    <dgm:pt modelId="{CCDBB009-F3FC-42B7-A74E-95E1AFE1550B}" type="pres">
      <dgm:prSet presAssocID="{787A578E-982B-4E60-9358-760E3E6287BF}" presName="ParentBackground3" presStyleCnt="0"/>
      <dgm:spPr/>
    </dgm:pt>
    <dgm:pt modelId="{B3551966-FEF2-464F-8C33-F8C94A48C44C}" type="pres">
      <dgm:prSet presAssocID="{787A578E-982B-4E60-9358-760E3E6287BF}" presName="ParentBackground" presStyleLbl="fgAcc1" presStyleIdx="0" presStyleCnt="3"/>
      <dgm:spPr/>
    </dgm:pt>
    <dgm:pt modelId="{00D05142-80FE-4575-8B10-051239BEFEAB}" type="pres">
      <dgm:prSet presAssocID="{787A578E-982B-4E60-9358-760E3E6287BF}" presName="Parent3" presStyleLbl="revTx" presStyleIdx="0" presStyleCnt="0">
        <dgm:presLayoutVars>
          <dgm:chMax val="1"/>
          <dgm:chPref val="1"/>
          <dgm:bulletEnabled val="1"/>
        </dgm:presLayoutVars>
      </dgm:prSet>
      <dgm:spPr/>
    </dgm:pt>
    <dgm:pt modelId="{7FA82FCE-E51C-48AE-85AE-20C2EAD1F274}" type="pres">
      <dgm:prSet presAssocID="{6B6C0AC0-BBB1-4B9A-890F-7B09DD9E392E}" presName="Accent2" presStyleCnt="0"/>
      <dgm:spPr/>
    </dgm:pt>
    <dgm:pt modelId="{14C6CF3C-D1D2-4E03-B8FB-C0AE24875694}" type="pres">
      <dgm:prSet presAssocID="{6B6C0AC0-BBB1-4B9A-890F-7B09DD9E392E}" presName="Accent" presStyleLbl="node1" presStyleIdx="1" presStyleCnt="3"/>
      <dgm:spPr/>
    </dgm:pt>
    <dgm:pt modelId="{9C7DBB7A-2922-4E63-9F90-9A331937334B}" type="pres">
      <dgm:prSet presAssocID="{6B6C0AC0-BBB1-4B9A-890F-7B09DD9E392E}" presName="ParentBackground2" presStyleCnt="0"/>
      <dgm:spPr/>
    </dgm:pt>
    <dgm:pt modelId="{83D92F47-999F-4D44-88C0-D1BAFFD8063C}" type="pres">
      <dgm:prSet presAssocID="{6B6C0AC0-BBB1-4B9A-890F-7B09DD9E392E}" presName="ParentBackground" presStyleLbl="fgAcc1" presStyleIdx="1" presStyleCnt="3"/>
      <dgm:spPr/>
    </dgm:pt>
    <dgm:pt modelId="{0F97F7B5-E8CF-4E09-8F48-B89AB0DE7CA0}" type="pres">
      <dgm:prSet presAssocID="{6B6C0AC0-BBB1-4B9A-890F-7B09DD9E392E}" presName="Parent2" presStyleLbl="revTx" presStyleIdx="0" presStyleCnt="0">
        <dgm:presLayoutVars>
          <dgm:chMax val="1"/>
          <dgm:chPref val="1"/>
          <dgm:bulletEnabled val="1"/>
        </dgm:presLayoutVars>
      </dgm:prSet>
      <dgm:spPr/>
    </dgm:pt>
    <dgm:pt modelId="{243D857A-99A5-4BED-AC3D-30DD7293515D}" type="pres">
      <dgm:prSet presAssocID="{C7A11E71-9C25-4EE1-A287-8DBAA0DF76EE}" presName="Accent1" presStyleCnt="0"/>
      <dgm:spPr/>
    </dgm:pt>
    <dgm:pt modelId="{8B6C9438-AA06-47A5-AAAC-7D7C7CBF5ECD}" type="pres">
      <dgm:prSet presAssocID="{C7A11E71-9C25-4EE1-A287-8DBAA0DF76EE}" presName="Accent" presStyleLbl="node1" presStyleIdx="2" presStyleCnt="3"/>
      <dgm:spPr/>
    </dgm:pt>
    <dgm:pt modelId="{E903A98A-B330-4F48-8D32-8D9C82A81152}" type="pres">
      <dgm:prSet presAssocID="{C7A11E71-9C25-4EE1-A287-8DBAA0DF76EE}" presName="ParentBackground1" presStyleCnt="0"/>
      <dgm:spPr/>
    </dgm:pt>
    <dgm:pt modelId="{B251B573-9B19-4E03-9542-A1515DF6968E}" type="pres">
      <dgm:prSet presAssocID="{C7A11E71-9C25-4EE1-A287-8DBAA0DF76EE}" presName="ParentBackground" presStyleLbl="fgAcc1" presStyleIdx="2" presStyleCnt="3"/>
      <dgm:spPr/>
    </dgm:pt>
    <dgm:pt modelId="{99B59645-ABBF-43CE-AE12-7D8223F10BD7}" type="pres">
      <dgm:prSet presAssocID="{C7A11E71-9C25-4EE1-A287-8DBAA0DF76EE}" presName="Parent1" presStyleLbl="revTx" presStyleIdx="0" presStyleCnt="0">
        <dgm:presLayoutVars>
          <dgm:chMax val="1"/>
          <dgm:chPref val="1"/>
          <dgm:bulletEnabled val="1"/>
        </dgm:presLayoutVars>
      </dgm:prSet>
      <dgm:spPr/>
    </dgm:pt>
  </dgm:ptLst>
  <dgm:cxnLst>
    <dgm:cxn modelId="{742E9218-E2F9-46D0-B4DB-BF933F86AA1F}" type="presOf" srcId="{7B9F0445-090E-4786-91D1-081E85624065}" destId="{5995CAA8-34C7-4156-B571-207D43684578}" srcOrd="0" destOrd="0" presId="urn:microsoft.com/office/officeart/2011/layout/CircleProcess"/>
    <dgm:cxn modelId="{CAAF9A64-019D-4477-9643-DC60B31DB191}" type="presOf" srcId="{C7A11E71-9C25-4EE1-A287-8DBAA0DF76EE}" destId="{99B59645-ABBF-43CE-AE12-7D8223F10BD7}" srcOrd="1" destOrd="0" presId="urn:microsoft.com/office/officeart/2011/layout/CircleProcess"/>
    <dgm:cxn modelId="{F9692568-FFAB-4FE4-8391-2C1B7E079A82}" type="presOf" srcId="{787A578E-982B-4E60-9358-760E3E6287BF}" destId="{B3551966-FEF2-464F-8C33-F8C94A48C44C}" srcOrd="0" destOrd="0" presId="urn:microsoft.com/office/officeart/2011/layout/CircleProcess"/>
    <dgm:cxn modelId="{E293C36B-B26E-4C7C-95F4-327B3D1E4567}" type="presOf" srcId="{C7A11E71-9C25-4EE1-A287-8DBAA0DF76EE}" destId="{B251B573-9B19-4E03-9542-A1515DF6968E}" srcOrd="0" destOrd="0" presId="urn:microsoft.com/office/officeart/2011/layout/CircleProcess"/>
    <dgm:cxn modelId="{AD594670-989D-415D-B588-BC39C570B6C6}" srcId="{7B9F0445-090E-4786-91D1-081E85624065}" destId="{6B6C0AC0-BBB1-4B9A-890F-7B09DD9E392E}" srcOrd="1" destOrd="0" parTransId="{2AF9A0F2-17D0-403F-98BA-6F9E7FE1416A}" sibTransId="{8D488380-34D9-4622-BA42-7742FD5EC80A}"/>
    <dgm:cxn modelId="{3B3B8670-5188-44C1-B883-4D97DD32B6D7}" type="presOf" srcId="{787A578E-982B-4E60-9358-760E3E6287BF}" destId="{00D05142-80FE-4575-8B10-051239BEFEAB}" srcOrd="1" destOrd="0" presId="urn:microsoft.com/office/officeart/2011/layout/CircleProcess"/>
    <dgm:cxn modelId="{D2C517C8-6C62-487B-B547-E1A1EEFD654C}" type="presOf" srcId="{6B6C0AC0-BBB1-4B9A-890F-7B09DD9E392E}" destId="{83D92F47-999F-4D44-88C0-D1BAFFD8063C}" srcOrd="0" destOrd="0" presId="urn:microsoft.com/office/officeart/2011/layout/CircleProcess"/>
    <dgm:cxn modelId="{4AC037CE-D00A-419B-B0C1-94DBF64DF596}" type="presOf" srcId="{6B6C0AC0-BBB1-4B9A-890F-7B09DD9E392E}" destId="{0F97F7B5-E8CF-4E09-8F48-B89AB0DE7CA0}" srcOrd="1" destOrd="0" presId="urn:microsoft.com/office/officeart/2011/layout/CircleProcess"/>
    <dgm:cxn modelId="{358F5CDA-C0C2-47B3-A46B-4A8BD345DB27}" srcId="{7B9F0445-090E-4786-91D1-081E85624065}" destId="{C7A11E71-9C25-4EE1-A287-8DBAA0DF76EE}" srcOrd="0" destOrd="0" parTransId="{E43815F8-467B-4BCE-8E20-C6F7858F4ECE}" sibTransId="{78B90B62-B64E-4373-8C6B-17E94F67E0F2}"/>
    <dgm:cxn modelId="{FC3A08FB-EAFE-4261-AB6D-1B3483366B17}" srcId="{7B9F0445-090E-4786-91D1-081E85624065}" destId="{787A578E-982B-4E60-9358-760E3E6287BF}" srcOrd="2" destOrd="0" parTransId="{4A78C4CF-23A4-4CCF-BDCD-A647CC997325}" sibTransId="{E5CF211E-5DE6-487C-84BE-6CE1E679C482}"/>
    <dgm:cxn modelId="{ADA160FF-0750-448D-876C-2FE323A5492F}" type="presParOf" srcId="{5995CAA8-34C7-4156-B571-207D43684578}" destId="{BD34D12F-DEC1-4A65-83A2-E912B1B95435}" srcOrd="0" destOrd="0" presId="urn:microsoft.com/office/officeart/2011/layout/CircleProcess"/>
    <dgm:cxn modelId="{36C92FCE-5DAE-4611-B9C2-DA57B6266778}" type="presParOf" srcId="{BD34D12F-DEC1-4A65-83A2-E912B1B95435}" destId="{70099154-C2C3-41EF-A6C2-9652FEF7A62C}" srcOrd="0" destOrd="0" presId="urn:microsoft.com/office/officeart/2011/layout/CircleProcess"/>
    <dgm:cxn modelId="{4D1F6EA2-2E44-4912-B3B3-F5D7C3E05DF1}" type="presParOf" srcId="{5995CAA8-34C7-4156-B571-207D43684578}" destId="{CCDBB009-F3FC-42B7-A74E-95E1AFE1550B}" srcOrd="1" destOrd="0" presId="urn:microsoft.com/office/officeart/2011/layout/CircleProcess"/>
    <dgm:cxn modelId="{47CADCE7-E5E0-4BC4-997D-5F5DF2EAA575}" type="presParOf" srcId="{CCDBB009-F3FC-42B7-A74E-95E1AFE1550B}" destId="{B3551966-FEF2-464F-8C33-F8C94A48C44C}" srcOrd="0" destOrd="0" presId="urn:microsoft.com/office/officeart/2011/layout/CircleProcess"/>
    <dgm:cxn modelId="{8D6D6E2F-6E62-4185-81F8-5A682D1DDE6A}" type="presParOf" srcId="{5995CAA8-34C7-4156-B571-207D43684578}" destId="{00D05142-80FE-4575-8B10-051239BEFEAB}" srcOrd="2" destOrd="0" presId="urn:microsoft.com/office/officeart/2011/layout/CircleProcess"/>
    <dgm:cxn modelId="{F5EA03DB-9EA7-45F3-8ECB-35529A9CB9C0}" type="presParOf" srcId="{5995CAA8-34C7-4156-B571-207D43684578}" destId="{7FA82FCE-E51C-48AE-85AE-20C2EAD1F274}" srcOrd="3" destOrd="0" presId="urn:microsoft.com/office/officeart/2011/layout/CircleProcess"/>
    <dgm:cxn modelId="{AFCC7BAB-8DB5-4FF0-8E1F-0A6AEC524ACC}" type="presParOf" srcId="{7FA82FCE-E51C-48AE-85AE-20C2EAD1F274}" destId="{14C6CF3C-D1D2-4E03-B8FB-C0AE24875694}" srcOrd="0" destOrd="0" presId="urn:microsoft.com/office/officeart/2011/layout/CircleProcess"/>
    <dgm:cxn modelId="{1A1B51B7-025D-4395-AC21-C349CF0786A4}" type="presParOf" srcId="{5995CAA8-34C7-4156-B571-207D43684578}" destId="{9C7DBB7A-2922-4E63-9F90-9A331937334B}" srcOrd="4" destOrd="0" presId="urn:microsoft.com/office/officeart/2011/layout/CircleProcess"/>
    <dgm:cxn modelId="{211BAE17-481E-48F9-9D90-5E3372536FD1}" type="presParOf" srcId="{9C7DBB7A-2922-4E63-9F90-9A331937334B}" destId="{83D92F47-999F-4D44-88C0-D1BAFFD8063C}" srcOrd="0" destOrd="0" presId="urn:microsoft.com/office/officeart/2011/layout/CircleProcess"/>
    <dgm:cxn modelId="{15EA5A46-963A-4C62-B1C1-C297D3089BF1}" type="presParOf" srcId="{5995CAA8-34C7-4156-B571-207D43684578}" destId="{0F97F7B5-E8CF-4E09-8F48-B89AB0DE7CA0}" srcOrd="5" destOrd="0" presId="urn:microsoft.com/office/officeart/2011/layout/CircleProcess"/>
    <dgm:cxn modelId="{B9CA486C-EC20-445E-B26F-4B6618B20F9C}" type="presParOf" srcId="{5995CAA8-34C7-4156-B571-207D43684578}" destId="{243D857A-99A5-4BED-AC3D-30DD7293515D}" srcOrd="6" destOrd="0" presId="urn:microsoft.com/office/officeart/2011/layout/CircleProcess"/>
    <dgm:cxn modelId="{0E335A11-51D6-451A-AC1F-67480FF6E741}" type="presParOf" srcId="{243D857A-99A5-4BED-AC3D-30DD7293515D}" destId="{8B6C9438-AA06-47A5-AAAC-7D7C7CBF5ECD}" srcOrd="0" destOrd="0" presId="urn:microsoft.com/office/officeart/2011/layout/CircleProcess"/>
    <dgm:cxn modelId="{EA7C9CBA-58B7-4B10-AF7A-0FF265103B86}" type="presParOf" srcId="{5995CAA8-34C7-4156-B571-207D43684578}" destId="{E903A98A-B330-4F48-8D32-8D9C82A81152}" srcOrd="7" destOrd="0" presId="urn:microsoft.com/office/officeart/2011/layout/CircleProcess"/>
    <dgm:cxn modelId="{2CAD67A6-A8D9-4545-9081-0B843F4326C7}" type="presParOf" srcId="{E903A98A-B330-4F48-8D32-8D9C82A81152}" destId="{B251B573-9B19-4E03-9542-A1515DF6968E}" srcOrd="0" destOrd="0" presId="urn:microsoft.com/office/officeart/2011/layout/CircleProcess"/>
    <dgm:cxn modelId="{90D4C8A8-7BB9-471C-895C-71D748AD2608}" type="presParOf" srcId="{5995CAA8-34C7-4156-B571-207D43684578}" destId="{99B59645-ABBF-43CE-AE12-7D8223F10BD7}" srcOrd="8"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099154-C2C3-41EF-A6C2-9652FEF7A62C}">
      <dsp:nvSpPr>
        <dsp:cNvPr id="0" name=""/>
        <dsp:cNvSpPr/>
      </dsp:nvSpPr>
      <dsp:spPr>
        <a:xfrm>
          <a:off x="6708033" y="1480683"/>
          <a:ext cx="2926162" cy="292670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3551966-FEF2-464F-8C33-F8C94A48C44C}">
      <dsp:nvSpPr>
        <dsp:cNvPr id="0" name=""/>
        <dsp:cNvSpPr/>
      </dsp:nvSpPr>
      <dsp:spPr>
        <a:xfrm>
          <a:off x="6805191" y="1578257"/>
          <a:ext cx="2731847" cy="2731556"/>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a:t>Third</a:t>
          </a:r>
          <a:r>
            <a:rPr lang="en-US" sz="1500" kern="1200"/>
            <a:t> in the remaining portions of the urban growth areas. </a:t>
          </a:r>
        </a:p>
        <a:p>
          <a:pPr marL="0" lvl="0" indent="0" algn="ctr" defTabSz="666750">
            <a:lnSpc>
              <a:spcPct val="90000"/>
            </a:lnSpc>
            <a:spcBef>
              <a:spcPct val="0"/>
            </a:spcBef>
            <a:spcAft>
              <a:spcPct val="35000"/>
            </a:spcAft>
            <a:buNone/>
          </a:pPr>
          <a:r>
            <a:rPr lang="en-US" sz="1100" kern="1200"/>
            <a:t>(</a:t>
          </a:r>
          <a:r>
            <a:rPr lang="en-US" sz="1100" i="1" kern="1200"/>
            <a:t>Urban growth may also be located in designated new fully contained communities as defined by RCW 36.70A.350)</a:t>
          </a:r>
          <a:r>
            <a:rPr lang="en-US" sz="1500" i="1" kern="1200"/>
            <a:t>.</a:t>
          </a:r>
          <a:endParaRPr lang="en-US" sz="1500" i="1" kern="1200" dirty="0">
            <a:latin typeface="+mn-lt"/>
          </a:endParaRPr>
        </a:p>
      </dsp:txBody>
      <dsp:txXfrm>
        <a:off x="7195727" y="1968552"/>
        <a:ext cx="1950775" cy="1950964"/>
      </dsp:txXfrm>
    </dsp:sp>
    <dsp:sp modelId="{14C6CF3C-D1D2-4E03-B8FB-C0AE24875694}">
      <dsp:nvSpPr>
        <dsp:cNvPr id="0" name=""/>
        <dsp:cNvSpPr/>
      </dsp:nvSpPr>
      <dsp:spPr>
        <a:xfrm rot="2700000">
          <a:off x="3687284" y="1484221"/>
          <a:ext cx="2919114" cy="2919114"/>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D92F47-999F-4D44-88C0-D1BAFFD8063C}">
      <dsp:nvSpPr>
        <dsp:cNvPr id="0" name=""/>
        <dsp:cNvSpPr/>
      </dsp:nvSpPr>
      <dsp:spPr>
        <a:xfrm>
          <a:off x="3780918" y="1578257"/>
          <a:ext cx="2731847" cy="2731556"/>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t>Second</a:t>
          </a:r>
          <a:r>
            <a:rPr lang="en-US" sz="1400" kern="1200" dirty="0"/>
            <a:t> in areas already characterized by urban growth that will be served adequately by a combination of both existing public facilities &amp; services and any additional needed public facilities and services that are provided by either public or private sources</a:t>
          </a:r>
        </a:p>
      </dsp:txBody>
      <dsp:txXfrm>
        <a:off x="4171454" y="1968552"/>
        <a:ext cx="1950775" cy="1950964"/>
      </dsp:txXfrm>
    </dsp:sp>
    <dsp:sp modelId="{8B6C9438-AA06-47A5-AAAC-7D7C7CBF5ECD}">
      <dsp:nvSpPr>
        <dsp:cNvPr id="0" name=""/>
        <dsp:cNvSpPr/>
      </dsp:nvSpPr>
      <dsp:spPr>
        <a:xfrm rot="2700000">
          <a:off x="663012" y="1484221"/>
          <a:ext cx="2919114" cy="2919114"/>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251B573-9B19-4E03-9542-A1515DF6968E}">
      <dsp:nvSpPr>
        <dsp:cNvPr id="0" name=""/>
        <dsp:cNvSpPr/>
      </dsp:nvSpPr>
      <dsp:spPr>
        <a:xfrm>
          <a:off x="756645" y="1578257"/>
          <a:ext cx="2731847" cy="2731556"/>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First</a:t>
          </a:r>
          <a:r>
            <a:rPr lang="en-US" sz="1600" kern="1200" dirty="0"/>
            <a:t> in areas already characterized by urban growth that have adequate existing public facility and service capacities to serve such development</a:t>
          </a:r>
        </a:p>
      </dsp:txBody>
      <dsp:txXfrm>
        <a:off x="1147181" y="1968552"/>
        <a:ext cx="1950775" cy="1950964"/>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469FE51-E461-497D-AABD-7F5DC6B714A1}" type="datetimeFigureOut">
              <a:rPr lang="en-US" smtClean="0"/>
              <a:t>3/16/2021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F940880-DD46-4148-8D4C-A6AC6E000E81}" type="slidenum">
              <a:rPr lang="en-US" smtClean="0"/>
              <a:t>‹#›</a:t>
            </a:fld>
            <a:endParaRPr lang="en-US"/>
          </a:p>
        </p:txBody>
      </p:sp>
    </p:spTree>
    <p:extLst>
      <p:ext uri="{BB962C8B-B14F-4D97-AF65-F5344CB8AC3E}">
        <p14:creationId xmlns:p14="http://schemas.microsoft.com/office/powerpoint/2010/main" val="13092078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022BBDF-A74B-4172-A0B5-66E5E50F54D6}" type="datetimeFigureOut">
              <a:rPr lang="en-US" smtClean="0"/>
              <a:t>3/16/2021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949F15-EF45-4F16-9E50-26AADC54443A}" type="slidenum">
              <a:rPr lang="en-US" smtClean="0"/>
              <a:t>‹#›</a:t>
            </a:fld>
            <a:endParaRPr lang="en-US"/>
          </a:p>
        </p:txBody>
      </p:sp>
    </p:spTree>
    <p:extLst>
      <p:ext uri="{BB962C8B-B14F-4D97-AF65-F5344CB8AC3E}">
        <p14:creationId xmlns:p14="http://schemas.microsoft.com/office/powerpoint/2010/main" val="42914596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cxnSp>
        <p:nvCxnSpPr>
          <p:cNvPr id="12" name="Straight Connector 11"/>
          <p:cNvCxnSpPr/>
          <p:nvPr userDrawn="1"/>
        </p:nvCxnSpPr>
        <p:spPr>
          <a:xfrm>
            <a:off x="228600" y="1143000"/>
            <a:ext cx="8534400" cy="1588"/>
          </a:xfrm>
          <a:prstGeom prst="line">
            <a:avLst/>
          </a:prstGeom>
          <a:ln>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 name="Title 1"/>
          <p:cNvSpPr>
            <a:spLocks noGrp="1"/>
          </p:cNvSpPr>
          <p:nvPr>
            <p:ph type="title"/>
          </p:nvPr>
        </p:nvSpPr>
        <p:spPr>
          <a:xfrm>
            <a:off x="152400" y="762000"/>
            <a:ext cx="8763000" cy="379412"/>
          </a:xfrm>
        </p:spPr>
        <p:txBody>
          <a:bodyPr anchor="ctr">
            <a:noAutofit/>
          </a:bodyPr>
          <a:lstStyle>
            <a:lvl1pPr algn="l" defTabSz="914400" rtl="0" eaLnBrk="1" latinLnBrk="0" hangingPunct="1">
              <a:spcBef>
                <a:spcPct val="0"/>
              </a:spcBef>
              <a:buNone/>
              <a:defRPr lang="en-US" sz="4800" b="1" kern="2400" cap="all" spc="450" baseline="0" dirty="0">
                <a:solidFill>
                  <a:srgbClr val="005A84"/>
                </a:solidFill>
                <a:latin typeface="+mj-lt"/>
                <a:ea typeface="+mj-ea"/>
                <a:cs typeface="+mj-cs"/>
              </a:defRPr>
            </a:lvl1pPr>
          </a:lstStyle>
          <a:p>
            <a:r>
              <a:rPr lang="en-US" dirty="0"/>
              <a:t>Click to edit Master title style</a:t>
            </a:r>
          </a:p>
        </p:txBody>
      </p:sp>
      <p:sp>
        <p:nvSpPr>
          <p:cNvPr id="14" name="Content Placeholder 2"/>
          <p:cNvSpPr>
            <a:spLocks noGrp="1"/>
          </p:cNvSpPr>
          <p:nvPr>
            <p:ph idx="1"/>
          </p:nvPr>
        </p:nvSpPr>
        <p:spPr>
          <a:xfrm>
            <a:off x="457200" y="1295400"/>
            <a:ext cx="8229600" cy="4525963"/>
          </a:xfrm>
        </p:spPr>
        <p:txBody>
          <a:bodyPr/>
          <a:lstStyle>
            <a:lvl1pPr>
              <a:buFont typeface="Arial" pitchFamily="34" charset="0"/>
              <a:buChar char="»"/>
              <a:defRPr sz="3200" baseline="0">
                <a:solidFill>
                  <a:schemeClr val="tx1">
                    <a:lumMod val="65000"/>
                    <a:lumOff val="35000"/>
                  </a:schemeClr>
                </a:solidFill>
                <a:latin typeface="Arial" pitchFamily="34" charset="0"/>
                <a:cs typeface="Arial" pitchFamily="34" charset="0"/>
              </a:defRPr>
            </a:lvl1pPr>
            <a:lvl2pPr>
              <a:defRPr>
                <a:solidFill>
                  <a:schemeClr val="tx1">
                    <a:lumMod val="65000"/>
                    <a:lumOff val="35000"/>
                  </a:schemeClr>
                </a:solidFill>
                <a:latin typeface="Arial" pitchFamily="34" charset="0"/>
                <a:cs typeface="Arial" pitchFamily="34" charset="0"/>
              </a:defRPr>
            </a:lvl2pPr>
            <a:lvl3pPr>
              <a:defRPr>
                <a:solidFill>
                  <a:schemeClr val="tx1">
                    <a:lumMod val="65000"/>
                    <a:lumOff val="35000"/>
                  </a:schemeClr>
                </a:solidFill>
                <a:latin typeface="Arial" pitchFamily="34" charset="0"/>
                <a:cs typeface="Arial" pitchFamily="34" charset="0"/>
              </a:defRPr>
            </a:lvl3pPr>
            <a:lvl4pPr>
              <a:defRPr>
                <a:solidFill>
                  <a:schemeClr val="tx1">
                    <a:lumMod val="65000"/>
                    <a:lumOff val="35000"/>
                  </a:schemeClr>
                </a:solidFill>
                <a:latin typeface="Arial" pitchFamily="34" charset="0"/>
                <a:cs typeface="Arial" pitchFamily="34" charset="0"/>
              </a:defRPr>
            </a:lvl4pPr>
            <a:lvl5pPr>
              <a:defRPr>
                <a:solidFill>
                  <a:schemeClr val="tx1">
                    <a:lumMod val="65000"/>
                    <a:lumOff val="35000"/>
                  </a:schemeClr>
                </a:solidFill>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9" name="Picture 18" descr="AHBL_Large_Logo.jpg"/>
          <p:cNvPicPr>
            <a:picLocks noChangeAspect="1"/>
          </p:cNvPicPr>
          <p:nvPr userDrawn="1"/>
        </p:nvPicPr>
        <p:blipFill>
          <a:blip r:embed="rId2" cstate="print"/>
          <a:stretch>
            <a:fillRect/>
          </a:stretch>
        </p:blipFill>
        <p:spPr>
          <a:xfrm>
            <a:off x="7924800" y="6096000"/>
            <a:ext cx="871099" cy="549379"/>
          </a:xfrm>
          <a:prstGeom prst="rect">
            <a:avLst/>
          </a:prstGeom>
        </p:spPr>
      </p:pic>
      <p:sp>
        <p:nvSpPr>
          <p:cNvPr id="20" name="Rectangle 19"/>
          <p:cNvSpPr/>
          <p:nvPr userDrawn="1"/>
        </p:nvSpPr>
        <p:spPr>
          <a:xfrm>
            <a:off x="0" y="6383020"/>
            <a:ext cx="914400" cy="48731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Date Placeholder 3"/>
          <p:cNvSpPr>
            <a:spLocks noGrp="1"/>
          </p:cNvSpPr>
          <p:nvPr>
            <p:ph type="dt" sz="half" idx="10"/>
          </p:nvPr>
        </p:nvSpPr>
        <p:spPr>
          <a:xfrm>
            <a:off x="17780" y="6444112"/>
            <a:ext cx="896620" cy="365125"/>
          </a:xfrm>
        </p:spPr>
        <p:txBody>
          <a:bodyPr/>
          <a:lstStyle/>
          <a:p>
            <a:fld id="{5179C253-6339-4B59-AA1D-A8CC339BF08B}" type="datetimeFigureOut">
              <a:rPr lang="en-US" smtClean="0"/>
              <a:t>3/16/2021</a:t>
            </a:fld>
            <a:endParaRPr lang="en-US" dirty="0"/>
          </a:p>
        </p:txBody>
      </p:sp>
      <p:sp>
        <p:nvSpPr>
          <p:cNvPr id="27" name="Footer Placeholder 4"/>
          <p:cNvSpPr>
            <a:spLocks noGrp="1"/>
          </p:cNvSpPr>
          <p:nvPr>
            <p:ph type="ftr" sz="quarter" idx="11"/>
          </p:nvPr>
        </p:nvSpPr>
        <p:spPr>
          <a:xfrm>
            <a:off x="919480" y="6462816"/>
            <a:ext cx="2895600" cy="365125"/>
          </a:xfrm>
        </p:spPr>
        <p:txBody>
          <a:bodyPr/>
          <a:lstStyle/>
          <a:p>
            <a:endParaRPr lang="en-US" dirty="0"/>
          </a:p>
        </p:txBody>
      </p:sp>
      <p:cxnSp>
        <p:nvCxnSpPr>
          <p:cNvPr id="30" name="Straight Connector 29"/>
          <p:cNvCxnSpPr/>
          <p:nvPr userDrawn="1"/>
        </p:nvCxnSpPr>
        <p:spPr>
          <a:xfrm>
            <a:off x="0" y="5943600"/>
            <a:ext cx="8978900" cy="0"/>
          </a:xfrm>
          <a:prstGeom prst="line">
            <a:avLst/>
          </a:prstGeom>
          <a:ln cmpd="dbl">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914400" y="6383020"/>
            <a:ext cx="4681220" cy="487311"/>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90338" y="6020953"/>
            <a:ext cx="670667" cy="664749"/>
          </a:xfrm>
          <a:prstGeom prst="rect">
            <a:avLst/>
          </a:prstGeom>
        </p:spPr>
      </p:pic>
    </p:spTree>
    <p:extLst>
      <p:ext uri="{BB962C8B-B14F-4D97-AF65-F5344CB8AC3E}">
        <p14:creationId xmlns:p14="http://schemas.microsoft.com/office/powerpoint/2010/main" val="8334137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79C253-6339-4B59-AA1D-A8CC339BF08B}" type="datetimeFigureOut">
              <a:rPr lang="en-US" smtClean="0"/>
              <a:t>3/16/2021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DDDA946-E392-462C-A96D-EE03DF3EDC23}" type="slidenum">
              <a:rPr lang="en-US" smtClean="0"/>
              <a:t>‹#›</a:t>
            </a:fld>
            <a:endParaRPr lang="en-US" dirty="0"/>
          </a:p>
        </p:txBody>
      </p:sp>
    </p:spTree>
    <p:extLst>
      <p:ext uri="{BB962C8B-B14F-4D97-AF65-F5344CB8AC3E}">
        <p14:creationId xmlns:p14="http://schemas.microsoft.com/office/powerpoint/2010/main" val="2473424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79C253-6339-4B59-AA1D-A8CC339BF08B}" type="datetimeFigureOut">
              <a:rPr lang="en-US" smtClean="0"/>
              <a:t>3/16/2021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DDDA946-E392-462C-A96D-EE03DF3EDC23}" type="slidenum">
              <a:rPr lang="en-US" smtClean="0"/>
              <a:t>‹#›</a:t>
            </a:fld>
            <a:endParaRPr lang="en-US" dirty="0"/>
          </a:p>
        </p:txBody>
      </p:sp>
    </p:spTree>
    <p:extLst>
      <p:ext uri="{BB962C8B-B14F-4D97-AF65-F5344CB8AC3E}">
        <p14:creationId xmlns:p14="http://schemas.microsoft.com/office/powerpoint/2010/main" val="26359015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79C253-6339-4B59-AA1D-A8CC339BF08B}" type="datetimeFigureOut">
              <a:rPr lang="en-US" smtClean="0"/>
              <a:t>3/16/2021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DDDA946-E392-462C-A96D-EE03DF3EDC23}" type="slidenum">
              <a:rPr lang="en-US" smtClean="0"/>
              <a:t>‹#›</a:t>
            </a:fld>
            <a:endParaRPr lang="en-US" dirty="0"/>
          </a:p>
        </p:txBody>
      </p:sp>
    </p:spTree>
    <p:extLst>
      <p:ext uri="{BB962C8B-B14F-4D97-AF65-F5344CB8AC3E}">
        <p14:creationId xmlns:p14="http://schemas.microsoft.com/office/powerpoint/2010/main" val="19219832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2" name="Rectangle 21"/>
          <p:cNvSpPr/>
          <p:nvPr userDrawn="1"/>
        </p:nvSpPr>
        <p:spPr>
          <a:xfrm>
            <a:off x="914400" y="6383020"/>
            <a:ext cx="4681220" cy="487311"/>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userDrawn="1"/>
        </p:nvSpPr>
        <p:spPr>
          <a:xfrm>
            <a:off x="0" y="6383020"/>
            <a:ext cx="914400" cy="48731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p:cNvCxnSpPr/>
          <p:nvPr userDrawn="1"/>
        </p:nvCxnSpPr>
        <p:spPr>
          <a:xfrm>
            <a:off x="228600" y="1143000"/>
            <a:ext cx="8534400" cy="1588"/>
          </a:xfrm>
          <a:prstGeom prst="line">
            <a:avLst/>
          </a:prstGeom>
          <a:ln>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 name="Title 1"/>
          <p:cNvSpPr>
            <a:spLocks noGrp="1"/>
          </p:cNvSpPr>
          <p:nvPr>
            <p:ph type="title"/>
          </p:nvPr>
        </p:nvSpPr>
        <p:spPr>
          <a:xfrm>
            <a:off x="152400" y="762000"/>
            <a:ext cx="8763000" cy="379412"/>
          </a:xfrm>
        </p:spPr>
        <p:txBody>
          <a:bodyPr anchor="ctr">
            <a:noAutofit/>
          </a:bodyPr>
          <a:lstStyle>
            <a:lvl1pPr algn="l" defTabSz="914400" rtl="0" eaLnBrk="1" latinLnBrk="0" hangingPunct="1">
              <a:spcBef>
                <a:spcPct val="0"/>
              </a:spcBef>
              <a:buNone/>
              <a:defRPr lang="en-US" sz="4800" b="1" kern="2400" cap="all" spc="450" baseline="0" dirty="0">
                <a:solidFill>
                  <a:srgbClr val="005A84"/>
                </a:solidFill>
                <a:latin typeface="+mj-lt"/>
                <a:ea typeface="+mj-ea"/>
                <a:cs typeface="+mj-cs"/>
              </a:defRPr>
            </a:lvl1pPr>
          </a:lstStyle>
          <a:p>
            <a:r>
              <a:rPr lang="en-US" dirty="0"/>
              <a:t>Click to edit Master title style</a:t>
            </a:r>
          </a:p>
        </p:txBody>
      </p:sp>
      <p:sp>
        <p:nvSpPr>
          <p:cNvPr id="14" name="Content Placeholder 2"/>
          <p:cNvSpPr>
            <a:spLocks noGrp="1"/>
          </p:cNvSpPr>
          <p:nvPr>
            <p:ph idx="1"/>
          </p:nvPr>
        </p:nvSpPr>
        <p:spPr>
          <a:xfrm>
            <a:off x="457200" y="1295400"/>
            <a:ext cx="8229600" cy="4525963"/>
          </a:xfrm>
        </p:spPr>
        <p:txBody>
          <a:bodyPr/>
          <a:lstStyle>
            <a:lvl1pPr>
              <a:buFont typeface="Arial" pitchFamily="34" charset="0"/>
              <a:buChar char="»"/>
              <a:defRPr sz="3200" baseline="0">
                <a:solidFill>
                  <a:schemeClr val="tx1">
                    <a:lumMod val="65000"/>
                    <a:lumOff val="35000"/>
                  </a:schemeClr>
                </a:solidFill>
                <a:latin typeface="Arial" pitchFamily="34" charset="0"/>
                <a:cs typeface="Arial" pitchFamily="34" charset="0"/>
              </a:defRPr>
            </a:lvl1pPr>
            <a:lvl2pPr>
              <a:defRPr>
                <a:solidFill>
                  <a:schemeClr val="tx1">
                    <a:lumMod val="65000"/>
                    <a:lumOff val="35000"/>
                  </a:schemeClr>
                </a:solidFill>
                <a:latin typeface="Arial" pitchFamily="34" charset="0"/>
                <a:cs typeface="Arial" pitchFamily="34" charset="0"/>
              </a:defRPr>
            </a:lvl2pPr>
            <a:lvl3pPr>
              <a:defRPr>
                <a:solidFill>
                  <a:schemeClr val="tx1">
                    <a:lumMod val="65000"/>
                    <a:lumOff val="35000"/>
                  </a:schemeClr>
                </a:solidFill>
                <a:latin typeface="Arial" pitchFamily="34" charset="0"/>
                <a:cs typeface="Arial" pitchFamily="34" charset="0"/>
              </a:defRPr>
            </a:lvl3pPr>
            <a:lvl4pPr>
              <a:defRPr>
                <a:solidFill>
                  <a:schemeClr val="tx1">
                    <a:lumMod val="65000"/>
                    <a:lumOff val="35000"/>
                  </a:schemeClr>
                </a:solidFill>
                <a:latin typeface="Arial" pitchFamily="34" charset="0"/>
                <a:cs typeface="Arial" pitchFamily="34" charset="0"/>
              </a:defRPr>
            </a:lvl4pPr>
            <a:lvl5pPr>
              <a:defRPr>
                <a:solidFill>
                  <a:schemeClr val="tx1">
                    <a:lumMod val="65000"/>
                    <a:lumOff val="35000"/>
                  </a:schemeClr>
                </a:solidFill>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9" name="Picture 18" descr="AHBL_Large_Logo.jpg"/>
          <p:cNvPicPr>
            <a:picLocks noChangeAspect="1"/>
          </p:cNvPicPr>
          <p:nvPr userDrawn="1"/>
        </p:nvPicPr>
        <p:blipFill>
          <a:blip r:embed="rId2" cstate="print"/>
          <a:stretch>
            <a:fillRect/>
          </a:stretch>
        </p:blipFill>
        <p:spPr>
          <a:xfrm>
            <a:off x="8189719" y="6268298"/>
            <a:ext cx="871099" cy="549379"/>
          </a:xfrm>
          <a:prstGeom prst="rect">
            <a:avLst/>
          </a:prstGeom>
        </p:spPr>
      </p:pic>
      <p:cxnSp>
        <p:nvCxnSpPr>
          <p:cNvPr id="30" name="Straight Connector 29"/>
          <p:cNvCxnSpPr/>
          <p:nvPr userDrawn="1"/>
        </p:nvCxnSpPr>
        <p:spPr>
          <a:xfrm>
            <a:off x="63500" y="5930900"/>
            <a:ext cx="8915400" cy="0"/>
          </a:xfrm>
          <a:prstGeom prst="line">
            <a:avLst/>
          </a:prstGeom>
          <a:ln cmpd="dbl">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3174" y="0"/>
            <a:ext cx="9140825" cy="228417"/>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a:xfrm flipV="1">
            <a:off x="12700" y="132081"/>
            <a:ext cx="9131300" cy="457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Date Placeholder 3"/>
          <p:cNvSpPr>
            <a:spLocks noGrp="1"/>
          </p:cNvSpPr>
          <p:nvPr>
            <p:ph type="dt" sz="half" idx="10"/>
          </p:nvPr>
        </p:nvSpPr>
        <p:spPr>
          <a:xfrm>
            <a:off x="17780" y="6452658"/>
            <a:ext cx="896620" cy="365125"/>
          </a:xfrm>
        </p:spPr>
        <p:txBody>
          <a:bodyPr/>
          <a:lstStyle>
            <a:lvl1pPr>
              <a:defRPr>
                <a:solidFill>
                  <a:schemeClr val="bg1"/>
                </a:solidFill>
              </a:defRPr>
            </a:lvl1pPr>
          </a:lstStyle>
          <a:p>
            <a:r>
              <a:rPr lang="en-US" dirty="0"/>
              <a:t>7/31/2018</a:t>
            </a:r>
          </a:p>
        </p:txBody>
      </p:sp>
      <p:sp>
        <p:nvSpPr>
          <p:cNvPr id="27" name="Footer Placeholder 4"/>
          <p:cNvSpPr>
            <a:spLocks noGrp="1"/>
          </p:cNvSpPr>
          <p:nvPr>
            <p:ph type="ftr" sz="quarter" idx="11"/>
          </p:nvPr>
        </p:nvSpPr>
        <p:spPr>
          <a:xfrm>
            <a:off x="919479" y="6462816"/>
            <a:ext cx="3515787" cy="365125"/>
          </a:xfrm>
        </p:spPr>
        <p:txBody>
          <a:bodyPr/>
          <a:lstStyle>
            <a:lvl1pPr>
              <a:defRPr>
                <a:solidFill>
                  <a:schemeClr val="bg1"/>
                </a:solidFill>
              </a:defRPr>
            </a:lvl1pPr>
          </a:lstStyle>
          <a:p>
            <a:r>
              <a:rPr lang="en-US" dirty="0"/>
              <a:t>Franklin County Comprehensive Plan Update</a:t>
            </a:r>
          </a:p>
        </p:txBody>
      </p:sp>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49260" y="6268298"/>
            <a:ext cx="554269" cy="549379"/>
          </a:xfrm>
          <a:prstGeom prst="rect">
            <a:avLst/>
          </a:prstGeom>
        </p:spPr>
      </p:pic>
      <p:pic>
        <p:nvPicPr>
          <p:cNvPr id="21" name="Picture 20"/>
          <p:cNvPicPr>
            <a:picLocks noChangeAspect="1"/>
          </p:cNvPicPr>
          <p:nvPr userDrawn="1"/>
        </p:nvPicPr>
        <p:blipFill>
          <a:blip r:embed="rId4">
            <a:extLst>
              <a:ext uri="{BEBA8EAE-BF5A-486C-A8C5-ECC9F3942E4B}">
                <a14:imgProps xmlns:a14="http://schemas.microsoft.com/office/drawing/2010/main">
                  <a14:imgLayer r:embed="rId5">
                    <a14:imgEffect>
                      <a14:artisticMosiaicBubbles/>
                    </a14:imgEffect>
                  </a14:imgLayer>
                </a14:imgProps>
              </a:ext>
              <a:ext uri="{28A0092B-C50C-407E-A947-70E740481C1C}">
                <a14:useLocalDpi xmlns:a14="http://schemas.microsoft.com/office/drawing/2010/main" val="0"/>
              </a:ext>
            </a:extLst>
          </a:blip>
          <a:stretch>
            <a:fillRect/>
          </a:stretch>
        </p:blipFill>
        <p:spPr>
          <a:xfrm>
            <a:off x="0" y="826805"/>
            <a:ext cx="9144000" cy="5116796"/>
          </a:xfrm>
          <a:prstGeom prst="rect">
            <a:avLst/>
          </a:prstGeom>
        </p:spPr>
      </p:pic>
      <p:sp>
        <p:nvSpPr>
          <p:cNvPr id="6" name="Rectangle 5"/>
          <p:cNvSpPr/>
          <p:nvPr userDrawn="1"/>
        </p:nvSpPr>
        <p:spPr>
          <a:xfrm>
            <a:off x="0" y="826805"/>
            <a:ext cx="9144000" cy="5104095"/>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1518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79C253-6339-4B59-AA1D-A8CC339BF08B}" type="datetimeFigureOut">
              <a:rPr lang="en-US" smtClean="0"/>
              <a:t>3/16/2021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DDDA946-E392-462C-A96D-EE03DF3EDC23}" type="slidenum">
              <a:rPr lang="en-US" smtClean="0"/>
              <a:t>‹#›</a:t>
            </a:fld>
            <a:endParaRPr lang="en-US" dirty="0"/>
          </a:p>
        </p:txBody>
      </p:sp>
    </p:spTree>
    <p:extLst>
      <p:ext uri="{BB962C8B-B14F-4D97-AF65-F5344CB8AC3E}">
        <p14:creationId xmlns:p14="http://schemas.microsoft.com/office/powerpoint/2010/main" val="337387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79C253-6339-4B59-AA1D-A8CC339BF08B}" type="datetimeFigureOut">
              <a:rPr lang="en-US" smtClean="0"/>
              <a:t>3/16/2021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DDDA946-E392-462C-A96D-EE03DF3EDC23}" type="slidenum">
              <a:rPr lang="en-US" smtClean="0"/>
              <a:t>‹#›</a:t>
            </a:fld>
            <a:endParaRPr lang="en-US" dirty="0"/>
          </a:p>
        </p:txBody>
      </p:sp>
    </p:spTree>
    <p:extLst>
      <p:ext uri="{BB962C8B-B14F-4D97-AF65-F5344CB8AC3E}">
        <p14:creationId xmlns:p14="http://schemas.microsoft.com/office/powerpoint/2010/main" val="2856310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179C253-6339-4B59-AA1D-A8CC339BF08B}" type="datetimeFigureOut">
              <a:rPr lang="en-US" smtClean="0"/>
              <a:t>3/16/2021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DDDA946-E392-462C-A96D-EE03DF3EDC23}" type="slidenum">
              <a:rPr lang="en-US" smtClean="0"/>
              <a:t>‹#›</a:t>
            </a:fld>
            <a:endParaRPr lang="en-US" dirty="0"/>
          </a:p>
        </p:txBody>
      </p:sp>
    </p:spTree>
    <p:extLst>
      <p:ext uri="{BB962C8B-B14F-4D97-AF65-F5344CB8AC3E}">
        <p14:creationId xmlns:p14="http://schemas.microsoft.com/office/powerpoint/2010/main" val="20966145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179C253-6339-4B59-AA1D-A8CC339BF08B}" type="datetimeFigureOut">
              <a:rPr lang="en-US" smtClean="0"/>
              <a:t>3/16/2021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DDDA946-E392-462C-A96D-EE03DF3EDC23}" type="slidenum">
              <a:rPr lang="en-US" smtClean="0"/>
              <a:t>‹#›</a:t>
            </a:fld>
            <a:endParaRPr lang="en-US" dirty="0"/>
          </a:p>
        </p:txBody>
      </p:sp>
    </p:spTree>
    <p:extLst>
      <p:ext uri="{BB962C8B-B14F-4D97-AF65-F5344CB8AC3E}">
        <p14:creationId xmlns:p14="http://schemas.microsoft.com/office/powerpoint/2010/main" val="9352510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179C253-6339-4B59-AA1D-A8CC339BF08B}" type="datetimeFigureOut">
              <a:rPr lang="en-US" smtClean="0"/>
              <a:t>3/16/2021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DDDA946-E392-462C-A96D-EE03DF3EDC23}" type="slidenum">
              <a:rPr lang="en-US" smtClean="0"/>
              <a:t>‹#›</a:t>
            </a:fld>
            <a:endParaRPr lang="en-US" dirty="0"/>
          </a:p>
        </p:txBody>
      </p:sp>
    </p:spTree>
    <p:extLst>
      <p:ext uri="{BB962C8B-B14F-4D97-AF65-F5344CB8AC3E}">
        <p14:creationId xmlns:p14="http://schemas.microsoft.com/office/powerpoint/2010/main" val="8300368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79C253-6339-4B59-AA1D-A8CC339BF08B}" type="datetimeFigureOut">
              <a:rPr lang="en-US" smtClean="0"/>
              <a:t>3/16/2021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DDDA946-E392-462C-A96D-EE03DF3EDC23}" type="slidenum">
              <a:rPr lang="en-US" smtClean="0"/>
              <a:t>‹#›</a:t>
            </a:fld>
            <a:endParaRPr lang="en-US" dirty="0"/>
          </a:p>
        </p:txBody>
      </p:sp>
    </p:spTree>
    <p:extLst>
      <p:ext uri="{BB962C8B-B14F-4D97-AF65-F5344CB8AC3E}">
        <p14:creationId xmlns:p14="http://schemas.microsoft.com/office/powerpoint/2010/main" val="3304415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79C253-6339-4B59-AA1D-A8CC339BF08B}" type="datetimeFigureOut">
              <a:rPr lang="en-US" smtClean="0"/>
              <a:t>3/16/2021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DDDA946-E392-462C-A96D-EE03DF3EDC23}" type="slidenum">
              <a:rPr lang="en-US" smtClean="0"/>
              <a:t>‹#›</a:t>
            </a:fld>
            <a:endParaRPr lang="en-US" dirty="0"/>
          </a:p>
        </p:txBody>
      </p:sp>
    </p:spTree>
    <p:extLst>
      <p:ext uri="{BB962C8B-B14F-4D97-AF65-F5344CB8AC3E}">
        <p14:creationId xmlns:p14="http://schemas.microsoft.com/office/powerpoint/2010/main" val="10901771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79C253-6339-4B59-AA1D-A8CC339BF08B}" type="datetimeFigureOut">
              <a:rPr lang="en-US" smtClean="0"/>
              <a:t>3/16/2021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DDA946-E392-462C-A96D-EE03DF3EDC23}" type="slidenum">
              <a:rPr lang="en-US" smtClean="0"/>
              <a:t>‹#›</a:t>
            </a:fld>
            <a:endParaRPr lang="en-US" dirty="0"/>
          </a:p>
        </p:txBody>
      </p:sp>
    </p:spTree>
    <p:extLst>
      <p:ext uri="{BB962C8B-B14F-4D97-AF65-F5344CB8AC3E}">
        <p14:creationId xmlns:p14="http://schemas.microsoft.com/office/powerpoint/2010/main" val="2368331504"/>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715222"/>
            <a:ext cx="9144000" cy="5116795"/>
          </a:xfrm>
          <a:prstGeom prst="rect">
            <a:avLst/>
          </a:prstGeom>
        </p:spPr>
      </p:pic>
      <p:sp>
        <p:nvSpPr>
          <p:cNvPr id="3" name="Subtitle 2"/>
          <p:cNvSpPr>
            <a:spLocks noGrp="1"/>
          </p:cNvSpPr>
          <p:nvPr>
            <p:ph type="subTitle" idx="4294967295"/>
          </p:nvPr>
        </p:nvSpPr>
        <p:spPr>
          <a:xfrm>
            <a:off x="5930020" y="3510934"/>
            <a:ext cx="3213980" cy="2498758"/>
          </a:xfrm>
        </p:spPr>
        <p:txBody>
          <a:bodyPr>
            <a:normAutofit/>
          </a:bodyPr>
          <a:lstStyle/>
          <a:p>
            <a:pPr marL="0" indent="0" algn="ctr">
              <a:buNone/>
            </a:pPr>
            <a:r>
              <a:rPr lang="en-US" b="1" dirty="0">
                <a:ln>
                  <a:solidFill>
                    <a:schemeClr val="accent3"/>
                  </a:solidFill>
                </a:ln>
                <a:effectLst>
                  <a:outerShdw blurRad="50800" dist="38100" dir="5400000" algn="t" rotWithShape="0">
                    <a:prstClr val="black">
                      <a:alpha val="40000"/>
                    </a:prstClr>
                  </a:outerShdw>
                </a:effectLst>
              </a:rPr>
              <a:t>Board of County Commissioners Presentation</a:t>
            </a:r>
          </a:p>
          <a:p>
            <a:pPr marL="0" indent="0" algn="ctr">
              <a:buNone/>
            </a:pPr>
            <a:r>
              <a:rPr lang="en-US" b="1" dirty="0">
                <a:ln>
                  <a:solidFill>
                    <a:schemeClr val="accent3"/>
                  </a:solidFill>
                </a:ln>
                <a:effectLst>
                  <a:outerShdw blurRad="50800" dist="38100" dir="5400000" algn="t" rotWithShape="0">
                    <a:prstClr val="black">
                      <a:alpha val="40000"/>
                    </a:prstClr>
                  </a:outerShdw>
                </a:effectLst>
              </a:rPr>
              <a:t>March 23, 2021</a:t>
            </a:r>
          </a:p>
        </p:txBody>
      </p:sp>
      <p:sp>
        <p:nvSpPr>
          <p:cNvPr id="2" name="Title 1"/>
          <p:cNvSpPr>
            <a:spLocks noGrp="1"/>
          </p:cNvSpPr>
          <p:nvPr>
            <p:ph type="ctrTitle"/>
          </p:nvPr>
        </p:nvSpPr>
        <p:spPr>
          <a:xfrm>
            <a:off x="117694" y="1571567"/>
            <a:ext cx="9026306" cy="1702052"/>
          </a:xfrm>
          <a:effectLst>
            <a:glow rad="101600">
              <a:schemeClr val="bg1">
                <a:alpha val="40000"/>
              </a:schemeClr>
            </a:glow>
            <a:outerShdw blurRad="50800" dist="38100" dir="5400000" algn="t" rotWithShape="0">
              <a:prstClr val="black">
                <a:alpha val="40000"/>
              </a:prstClr>
            </a:outerShdw>
          </a:effectLst>
        </p:spPr>
        <p:txBody>
          <a:bodyPr/>
          <a:lstStyle/>
          <a:p>
            <a:pPr algn="ctr"/>
            <a:r>
              <a:rPr lang="en-US" sz="3600" dirty="0">
                <a:ln>
                  <a:solidFill>
                    <a:schemeClr val="accent6"/>
                  </a:solidFill>
                </a:ln>
                <a:solidFill>
                  <a:schemeClr val="accent3"/>
                </a:solidFill>
                <a:effectLst>
                  <a:glow rad="139700">
                    <a:schemeClr val="accent4">
                      <a:alpha val="40000"/>
                    </a:schemeClr>
                  </a:glow>
                </a:effectLst>
              </a:rPr>
              <a:t>Franklin county</a:t>
            </a:r>
            <a:br>
              <a:rPr lang="en-US" sz="3600" dirty="0">
                <a:ln>
                  <a:solidFill>
                    <a:schemeClr val="accent6"/>
                  </a:solidFill>
                </a:ln>
                <a:solidFill>
                  <a:schemeClr val="accent3"/>
                </a:solidFill>
                <a:effectLst>
                  <a:glow rad="139700">
                    <a:schemeClr val="accent4">
                      <a:alpha val="40000"/>
                    </a:schemeClr>
                  </a:glow>
                </a:effectLst>
              </a:rPr>
            </a:br>
            <a:r>
              <a:rPr lang="en-US" sz="3600" dirty="0">
                <a:ln>
                  <a:solidFill>
                    <a:schemeClr val="accent6"/>
                  </a:solidFill>
                </a:ln>
                <a:solidFill>
                  <a:schemeClr val="accent3"/>
                </a:solidFill>
                <a:effectLst>
                  <a:glow rad="139700">
                    <a:schemeClr val="accent4">
                      <a:alpha val="40000"/>
                    </a:schemeClr>
                  </a:glow>
                </a:effectLst>
              </a:rPr>
              <a:t>comprehensive plan update</a:t>
            </a:r>
          </a:p>
        </p:txBody>
      </p:sp>
    </p:spTree>
    <p:extLst>
      <p:ext uri="{BB962C8B-B14F-4D97-AF65-F5344CB8AC3E}">
        <p14:creationId xmlns:p14="http://schemas.microsoft.com/office/powerpoint/2010/main" val="39262541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0"/>
            <a:ext cx="8778240" cy="379412"/>
          </a:xfrm>
        </p:spPr>
        <p:txBody>
          <a:bodyPr/>
          <a:lstStyle/>
          <a:p>
            <a:r>
              <a:rPr lang="en-US" dirty="0">
                <a:solidFill>
                  <a:schemeClr val="accent6"/>
                </a:solidFill>
              </a:rPr>
              <a:t>Urban growth</a:t>
            </a:r>
          </a:p>
        </p:txBody>
      </p:sp>
      <p:sp>
        <p:nvSpPr>
          <p:cNvPr id="3" name="Content Placeholder 2"/>
          <p:cNvSpPr>
            <a:spLocks noGrp="1"/>
          </p:cNvSpPr>
          <p:nvPr>
            <p:ph idx="1"/>
          </p:nvPr>
        </p:nvSpPr>
        <p:spPr>
          <a:xfrm>
            <a:off x="215900" y="1295400"/>
            <a:ext cx="8229600" cy="4525963"/>
          </a:xfrm>
        </p:spPr>
        <p:txBody>
          <a:bodyPr>
            <a:noAutofit/>
          </a:bodyPr>
          <a:lstStyle/>
          <a:p>
            <a:pPr marL="228600" indent="-228600"/>
            <a:r>
              <a:rPr lang="en-US" sz="2000" dirty="0">
                <a:solidFill>
                  <a:schemeClr val="tx1"/>
                </a:solidFill>
              </a:rPr>
              <a:t>"Urban growth" refers to growth that makes intensive use of land for the location of buildings, structures, and impermeable surfaces to such a degree as to be </a:t>
            </a:r>
            <a:r>
              <a:rPr lang="en-US" sz="2000" b="1" dirty="0">
                <a:solidFill>
                  <a:schemeClr val="tx1"/>
                </a:solidFill>
              </a:rPr>
              <a:t>incompatible with the primary use of land for the production of food, other agricultural products, or fiber, or the extraction of mineral resources, rural uses, rural development, and natural resource lands </a:t>
            </a:r>
            <a:r>
              <a:rPr lang="en-US" sz="2000" dirty="0">
                <a:solidFill>
                  <a:schemeClr val="tx1"/>
                </a:solidFill>
              </a:rPr>
              <a:t>designated pursuant to RCW 36.70A.170. </a:t>
            </a:r>
          </a:p>
          <a:p>
            <a:pPr marL="228600" indent="-228600"/>
            <a:r>
              <a:rPr lang="en-US" sz="2000" dirty="0">
                <a:solidFill>
                  <a:schemeClr val="tx1"/>
                </a:solidFill>
              </a:rPr>
              <a:t>A pattern of more intensive rural development, as provided in RCW 36.70A.070(5)(d), is not urban growth. When allowed to spread over wide areas, urban growth typically requires urban governmental services. "Characterized by urban growth" refers to land having urban growth located on it, or to land located in relationship to an area with urban growth on it as to be appropriate for urban growth. "Urban growth areas" means those areas designated by a county pursuant to RCW 36.70A.110. </a:t>
            </a:r>
            <a:endParaRPr lang="en-US" sz="1600" dirty="0">
              <a:solidFill>
                <a:schemeClr val="tx1"/>
              </a:solidFill>
              <a:latin typeface="+mn-lt"/>
            </a:endParaRPr>
          </a:p>
          <a:p>
            <a:pPr marL="628650" lvl="1" indent="-228600"/>
            <a:endParaRPr lang="en-US" sz="2400" dirty="0">
              <a:solidFill>
                <a:schemeClr val="tx1"/>
              </a:solidFill>
              <a:latin typeface="+mn-lt"/>
            </a:endParaRPr>
          </a:p>
          <a:p>
            <a:pPr marL="0" indent="0">
              <a:buNone/>
            </a:pPr>
            <a:endParaRPr lang="en-US" dirty="0">
              <a:solidFill>
                <a:schemeClr val="tx1"/>
              </a:solidFill>
              <a:latin typeface="+mn-lt"/>
            </a:endParaRPr>
          </a:p>
          <a:p>
            <a:pPr marL="0" indent="0">
              <a:buNone/>
            </a:pPr>
            <a:r>
              <a:rPr lang="en-US" sz="2400" b="1" dirty="0">
                <a:solidFill>
                  <a:schemeClr val="tx1"/>
                </a:solidFill>
                <a:latin typeface="+mn-lt"/>
              </a:rPr>
              <a:t>	</a:t>
            </a:r>
          </a:p>
          <a:p>
            <a:pPr marL="0" indent="0">
              <a:buNone/>
            </a:pPr>
            <a:r>
              <a:rPr lang="en-US" sz="2400" b="1" dirty="0">
                <a:solidFill>
                  <a:schemeClr val="tx1"/>
                </a:solidFill>
                <a:latin typeface="+mn-lt"/>
              </a:rPr>
              <a:t>	</a:t>
            </a:r>
            <a:endParaRPr lang="en-US" sz="2400" dirty="0">
              <a:solidFill>
                <a:schemeClr val="tx1"/>
              </a:solidFill>
              <a:latin typeface="+mn-lt"/>
            </a:endParaRPr>
          </a:p>
          <a:p>
            <a:pPr marL="228600" indent="-228600"/>
            <a:endParaRPr lang="en-US" dirty="0">
              <a:solidFill>
                <a:schemeClr val="tx1"/>
              </a:solidFill>
              <a:latin typeface="+mn-lt"/>
            </a:endParaRPr>
          </a:p>
          <a:p>
            <a:pPr marL="228600" indent="-228600"/>
            <a:endParaRPr lang="en-US" dirty="0">
              <a:solidFill>
                <a:schemeClr val="tx1"/>
              </a:solidFill>
              <a:latin typeface="+mn-lt"/>
            </a:endParaRPr>
          </a:p>
        </p:txBody>
      </p:sp>
      <p:sp>
        <p:nvSpPr>
          <p:cNvPr id="7" name="Rectangle 6"/>
          <p:cNvSpPr/>
          <p:nvPr/>
        </p:nvSpPr>
        <p:spPr>
          <a:xfrm>
            <a:off x="914400" y="6383020"/>
            <a:ext cx="4681220" cy="487311"/>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t>Franklin County Comprehensive Plan</a:t>
            </a:r>
          </a:p>
        </p:txBody>
      </p:sp>
      <p:sp>
        <p:nvSpPr>
          <p:cNvPr id="6" name="Date Placeholder 3">
            <a:extLst>
              <a:ext uri="{FF2B5EF4-FFF2-40B4-BE49-F238E27FC236}">
                <a16:creationId xmlns:a16="http://schemas.microsoft.com/office/drawing/2014/main" id="{FEB5EEE5-F57C-4C09-A5CA-E1F131F4033B}"/>
              </a:ext>
            </a:extLst>
          </p:cNvPr>
          <p:cNvSpPr>
            <a:spLocks noGrp="1"/>
          </p:cNvSpPr>
          <p:nvPr>
            <p:ph type="dt" sz="half" idx="10"/>
          </p:nvPr>
        </p:nvSpPr>
        <p:spPr>
          <a:xfrm>
            <a:off x="17780" y="6452658"/>
            <a:ext cx="896620" cy="365125"/>
          </a:xfrm>
        </p:spPr>
        <p:txBody>
          <a:bodyPr/>
          <a:lstStyle>
            <a:lvl1pPr>
              <a:defRPr>
                <a:solidFill>
                  <a:schemeClr val="bg1"/>
                </a:solidFill>
              </a:defRPr>
            </a:lvl1pPr>
          </a:lstStyle>
          <a:p>
            <a:r>
              <a:rPr lang="en-US" dirty="0"/>
              <a:t>3/23/2021</a:t>
            </a:r>
          </a:p>
        </p:txBody>
      </p:sp>
    </p:spTree>
    <p:extLst>
      <p:ext uri="{BB962C8B-B14F-4D97-AF65-F5344CB8AC3E}">
        <p14:creationId xmlns:p14="http://schemas.microsoft.com/office/powerpoint/2010/main" val="35062096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14400" y="6383020"/>
            <a:ext cx="4681220" cy="487311"/>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t>Franklin County Comprehensive Plan</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62000"/>
            <a:ext cx="9144000" cy="6096000"/>
          </a:xfrm>
          <a:prstGeom prst="rect">
            <a:avLst/>
          </a:prstGeom>
        </p:spPr>
      </p:pic>
    </p:spTree>
    <p:extLst>
      <p:ext uri="{BB962C8B-B14F-4D97-AF65-F5344CB8AC3E}">
        <p14:creationId xmlns:p14="http://schemas.microsoft.com/office/powerpoint/2010/main" val="2092055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14400" y="6383020"/>
            <a:ext cx="4681220" cy="487311"/>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t>Franklin County Comprehensive Plan</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41295"/>
            <a:ext cx="9144000" cy="5916705"/>
          </a:xfrm>
          <a:prstGeom prst="rect">
            <a:avLst/>
          </a:prstGeom>
        </p:spPr>
      </p:pic>
    </p:spTree>
    <p:extLst>
      <p:ext uri="{BB962C8B-B14F-4D97-AF65-F5344CB8AC3E}">
        <p14:creationId xmlns:p14="http://schemas.microsoft.com/office/powerpoint/2010/main" val="5387646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0"/>
            <a:ext cx="8778240" cy="379412"/>
          </a:xfrm>
        </p:spPr>
        <p:txBody>
          <a:bodyPr/>
          <a:lstStyle/>
          <a:p>
            <a:r>
              <a:rPr lang="en-US" dirty="0">
                <a:solidFill>
                  <a:schemeClr val="accent6"/>
                </a:solidFill>
              </a:rPr>
              <a:t>Guidance: Planning </a:t>
            </a:r>
            <a:r>
              <a:rPr lang="en-US" dirty="0" err="1">
                <a:solidFill>
                  <a:schemeClr val="accent6"/>
                </a:solidFill>
              </a:rPr>
              <a:t>UGA</a:t>
            </a:r>
            <a:r>
              <a:rPr lang="en-US" sz="3200" dirty="0" err="1">
                <a:solidFill>
                  <a:schemeClr val="accent6"/>
                </a:solidFill>
              </a:rPr>
              <a:t>s</a:t>
            </a:r>
            <a:endParaRPr lang="en-US" dirty="0">
              <a:solidFill>
                <a:schemeClr val="accent6"/>
              </a:solidFill>
            </a:endParaRPr>
          </a:p>
        </p:txBody>
      </p:sp>
      <p:sp>
        <p:nvSpPr>
          <p:cNvPr id="3" name="Content Placeholder 2"/>
          <p:cNvSpPr>
            <a:spLocks noGrp="1"/>
          </p:cNvSpPr>
          <p:nvPr>
            <p:ph idx="1"/>
          </p:nvPr>
        </p:nvSpPr>
        <p:spPr>
          <a:xfrm>
            <a:off x="215900" y="1295401"/>
            <a:ext cx="4173221" cy="4491866"/>
          </a:xfrm>
        </p:spPr>
        <p:txBody>
          <a:bodyPr>
            <a:noAutofit/>
          </a:bodyPr>
          <a:lstStyle/>
          <a:p>
            <a:pPr marL="0" indent="0">
              <a:buNone/>
            </a:pPr>
            <a:r>
              <a:rPr lang="en-US" sz="1800" b="1" dirty="0"/>
              <a:t>URBAN SERVICES</a:t>
            </a:r>
          </a:p>
          <a:p>
            <a:pPr marL="228600" indent="-228600"/>
            <a:r>
              <a:rPr lang="en-US" sz="1800" dirty="0"/>
              <a:t>WAC 365‐196‐320 Providing urban services</a:t>
            </a:r>
          </a:p>
          <a:p>
            <a:pPr marL="228600" indent="-228600"/>
            <a:r>
              <a:rPr lang="en-US" sz="1800" dirty="0"/>
              <a:t>WAC 365‐196‐415 Capital facilities element </a:t>
            </a:r>
            <a:endParaRPr lang="en-US" sz="1800" dirty="0">
              <a:solidFill>
                <a:schemeClr val="tx1"/>
              </a:solidFill>
              <a:latin typeface="+mn-lt"/>
            </a:endParaRPr>
          </a:p>
          <a:p>
            <a:pPr marL="0" indent="0">
              <a:buNone/>
            </a:pPr>
            <a:r>
              <a:rPr lang="en-US" sz="1800" b="1" dirty="0"/>
              <a:t>COSTS OF URBAN SERVICES</a:t>
            </a:r>
          </a:p>
          <a:p>
            <a:r>
              <a:rPr lang="en-US" sz="1800" dirty="0"/>
              <a:t>WAC 365‐196‐320(4) Level of financial certainty</a:t>
            </a:r>
          </a:p>
          <a:p>
            <a:pPr marL="0" indent="0">
              <a:buNone/>
            </a:pPr>
            <a:r>
              <a:rPr lang="en-US" sz="1800" b="1" dirty="0"/>
              <a:t>TOOLS TO MANAGE </a:t>
            </a:r>
            <a:r>
              <a:rPr lang="en-US" sz="1800" b="1" dirty="0" err="1"/>
              <a:t>UGAs</a:t>
            </a:r>
            <a:endParaRPr lang="en-US" sz="1800" b="1" dirty="0"/>
          </a:p>
          <a:p>
            <a:pPr marL="228600" indent="-228600"/>
            <a:r>
              <a:rPr lang="en-US" sz="1800" dirty="0"/>
              <a:t>WAC 365‐196‐300 Urban density</a:t>
            </a:r>
          </a:p>
          <a:p>
            <a:pPr marL="228600" indent="-228600"/>
            <a:r>
              <a:rPr lang="en-US" sz="1800" dirty="0"/>
              <a:t>WAC 365‐196‐330 Phasing development within the UGA</a:t>
            </a:r>
          </a:p>
          <a:p>
            <a:pPr marL="0" indent="0">
              <a:buNone/>
            </a:pPr>
            <a:r>
              <a:rPr lang="en-US" sz="1800" b="1" dirty="0"/>
              <a:t>USING POPULATION PROJECTIONS</a:t>
            </a:r>
          </a:p>
          <a:p>
            <a:pPr marL="228600" indent="-228600"/>
            <a:r>
              <a:rPr lang="en-US" sz="1800" dirty="0"/>
              <a:t>WAC 365‐196‐310(3) Urban growth areas</a:t>
            </a:r>
          </a:p>
          <a:p>
            <a:pPr marL="228600" indent="-228600"/>
            <a:endParaRPr lang="en-US" sz="2000" dirty="0">
              <a:solidFill>
                <a:schemeClr val="tx1"/>
              </a:solidFill>
              <a:latin typeface="+mn-lt"/>
            </a:endParaRPr>
          </a:p>
          <a:p>
            <a:pPr marL="228600" indent="-228600"/>
            <a:endParaRPr lang="en-US" sz="2000" dirty="0">
              <a:solidFill>
                <a:schemeClr val="tx1"/>
              </a:solidFill>
              <a:latin typeface="+mn-lt"/>
            </a:endParaRPr>
          </a:p>
        </p:txBody>
      </p:sp>
      <p:sp>
        <p:nvSpPr>
          <p:cNvPr id="7" name="Rectangle 6"/>
          <p:cNvSpPr/>
          <p:nvPr/>
        </p:nvSpPr>
        <p:spPr>
          <a:xfrm>
            <a:off x="914400" y="6383020"/>
            <a:ext cx="4681220" cy="487311"/>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t>Franklin County Comprehensive Plan</a:t>
            </a:r>
          </a:p>
        </p:txBody>
      </p:sp>
      <p:sp>
        <p:nvSpPr>
          <p:cNvPr id="6" name="Date Placeholder 3">
            <a:extLst>
              <a:ext uri="{FF2B5EF4-FFF2-40B4-BE49-F238E27FC236}">
                <a16:creationId xmlns:a16="http://schemas.microsoft.com/office/drawing/2014/main" id="{FEB5EEE5-F57C-4C09-A5CA-E1F131F4033B}"/>
              </a:ext>
            </a:extLst>
          </p:cNvPr>
          <p:cNvSpPr>
            <a:spLocks noGrp="1"/>
          </p:cNvSpPr>
          <p:nvPr>
            <p:ph type="dt" sz="half" idx="10"/>
          </p:nvPr>
        </p:nvSpPr>
        <p:spPr>
          <a:xfrm>
            <a:off x="17780" y="6452658"/>
            <a:ext cx="896620" cy="365125"/>
          </a:xfrm>
        </p:spPr>
        <p:txBody>
          <a:bodyPr/>
          <a:lstStyle>
            <a:lvl1pPr>
              <a:defRPr>
                <a:solidFill>
                  <a:schemeClr val="bg1"/>
                </a:solidFill>
              </a:defRPr>
            </a:lvl1pPr>
          </a:lstStyle>
          <a:p>
            <a:r>
              <a:rPr lang="en-US" dirty="0"/>
              <a:t>3/23/2021</a:t>
            </a:r>
          </a:p>
        </p:txBody>
      </p:sp>
      <p:sp>
        <p:nvSpPr>
          <p:cNvPr id="8" name="Content Placeholder 2">
            <a:extLst>
              <a:ext uri="{FF2B5EF4-FFF2-40B4-BE49-F238E27FC236}">
                <a16:creationId xmlns:a16="http://schemas.microsoft.com/office/drawing/2014/main" id="{98CFB1E3-B475-4A39-AC5D-236DD9997E36}"/>
              </a:ext>
            </a:extLst>
          </p:cNvPr>
          <p:cNvSpPr txBox="1">
            <a:spLocks/>
          </p:cNvSpPr>
          <p:nvPr/>
        </p:nvSpPr>
        <p:spPr>
          <a:xfrm>
            <a:off x="4323080" y="1273525"/>
            <a:ext cx="4538980" cy="449186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baseline="0">
                <a:solidFill>
                  <a:schemeClr val="tx1">
                    <a:lumMod val="65000"/>
                    <a:lumOff val="35000"/>
                  </a:schemeClr>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65000"/>
                    <a:lumOff val="35000"/>
                  </a:schemeClr>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800" b="1" dirty="0"/>
              <a:t>LAND CAPACITY &amp; BUILDABLE LANDS</a:t>
            </a:r>
          </a:p>
          <a:p>
            <a:pPr marL="228600" indent="-228600"/>
            <a:r>
              <a:rPr lang="en-US" sz="1800" dirty="0"/>
              <a:t>WAC 365‐196‐325 Providing sufficient land capacity suitable for development</a:t>
            </a:r>
          </a:p>
          <a:p>
            <a:pPr marL="228600" indent="-228600"/>
            <a:r>
              <a:rPr lang="en-US" sz="1800" dirty="0"/>
              <a:t>WAC 365‐196‐315 Buildable lands review and evaluation</a:t>
            </a:r>
          </a:p>
          <a:p>
            <a:pPr marL="0" indent="0">
              <a:buFont typeface="Arial" pitchFamily="34" charset="0"/>
              <a:buNone/>
            </a:pPr>
            <a:r>
              <a:rPr lang="en-US" sz="1800" b="1" dirty="0"/>
              <a:t>HOUSING MARKET CONDITIONS</a:t>
            </a:r>
          </a:p>
          <a:p>
            <a:pPr marL="228600" indent="-228600"/>
            <a:r>
              <a:rPr lang="en-US" sz="1800" dirty="0"/>
              <a:t>WAC 365‐196‐410 Housing elements</a:t>
            </a:r>
          </a:p>
          <a:p>
            <a:pPr marL="0" indent="0">
              <a:buNone/>
            </a:pPr>
            <a:r>
              <a:rPr lang="en-US" sz="1800" b="1" dirty="0"/>
              <a:t>IMPLEMENTATION/ MONITORING</a:t>
            </a:r>
          </a:p>
          <a:p>
            <a:pPr marL="228600" indent="-228600"/>
            <a:r>
              <a:rPr lang="en-US" sz="1800" dirty="0"/>
              <a:t>WAC 365‐196‐600 Public participation</a:t>
            </a:r>
          </a:p>
          <a:p>
            <a:pPr marL="228600" indent="-228600"/>
            <a:r>
              <a:rPr lang="en-US" sz="1800" dirty="0"/>
              <a:t>WAC 365‐196‐620 Integration of SEPA</a:t>
            </a:r>
          </a:p>
          <a:p>
            <a:pPr marL="228600" indent="-228600"/>
            <a:r>
              <a:rPr lang="en-US" sz="1800" dirty="0"/>
              <a:t>WAC 365‐196‐650 Implementation strategy</a:t>
            </a:r>
          </a:p>
          <a:p>
            <a:pPr marL="228600" indent="-228600"/>
            <a:r>
              <a:rPr lang="en-US" sz="1800" dirty="0"/>
              <a:t>WAC 365‐196‐800 Relationship between development regulations and comprehensive plan</a:t>
            </a:r>
            <a:endParaRPr lang="en-US" sz="1800" dirty="0">
              <a:solidFill>
                <a:schemeClr val="tx1"/>
              </a:solidFill>
              <a:latin typeface="+mn-lt"/>
            </a:endParaRPr>
          </a:p>
          <a:p>
            <a:pPr marL="0" indent="0">
              <a:buFont typeface="Arial" pitchFamily="34" charset="0"/>
              <a:buNone/>
            </a:pPr>
            <a:endParaRPr lang="en-US" sz="2000" dirty="0">
              <a:solidFill>
                <a:schemeClr val="tx1"/>
              </a:solidFill>
              <a:latin typeface="+mn-lt"/>
            </a:endParaRPr>
          </a:p>
          <a:p>
            <a:pPr marL="0" indent="0">
              <a:buFont typeface="Arial" pitchFamily="34" charset="0"/>
              <a:buNone/>
            </a:pPr>
            <a:r>
              <a:rPr lang="en-US" sz="1600" b="1" dirty="0">
                <a:solidFill>
                  <a:schemeClr val="tx1"/>
                </a:solidFill>
                <a:latin typeface="+mn-lt"/>
              </a:rPr>
              <a:t>	</a:t>
            </a:r>
          </a:p>
          <a:p>
            <a:pPr marL="0" indent="0">
              <a:buFont typeface="Arial" pitchFamily="34" charset="0"/>
              <a:buNone/>
            </a:pPr>
            <a:r>
              <a:rPr lang="en-US" sz="1600" b="1" dirty="0">
                <a:solidFill>
                  <a:schemeClr val="tx1"/>
                </a:solidFill>
                <a:latin typeface="+mn-lt"/>
              </a:rPr>
              <a:t>	</a:t>
            </a:r>
            <a:endParaRPr lang="en-US" sz="1600" dirty="0">
              <a:solidFill>
                <a:schemeClr val="tx1"/>
              </a:solidFill>
              <a:latin typeface="+mn-lt"/>
            </a:endParaRPr>
          </a:p>
          <a:p>
            <a:pPr marL="228600" indent="-228600"/>
            <a:endParaRPr lang="en-US" sz="2000" dirty="0">
              <a:solidFill>
                <a:schemeClr val="tx1"/>
              </a:solidFill>
              <a:latin typeface="+mn-lt"/>
            </a:endParaRPr>
          </a:p>
          <a:p>
            <a:pPr marL="228600" indent="-228600"/>
            <a:endParaRPr lang="en-US" sz="2000" dirty="0">
              <a:solidFill>
                <a:schemeClr val="tx1"/>
              </a:solidFill>
              <a:latin typeface="+mn-lt"/>
            </a:endParaRPr>
          </a:p>
        </p:txBody>
      </p:sp>
    </p:spTree>
    <p:extLst>
      <p:ext uri="{BB962C8B-B14F-4D97-AF65-F5344CB8AC3E}">
        <p14:creationId xmlns:p14="http://schemas.microsoft.com/office/powerpoint/2010/main" val="34035051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0"/>
            <a:ext cx="8778240" cy="379412"/>
          </a:xfrm>
        </p:spPr>
        <p:txBody>
          <a:bodyPr/>
          <a:lstStyle/>
          <a:p>
            <a:r>
              <a:rPr lang="en-US" sz="3600" dirty="0">
                <a:solidFill>
                  <a:schemeClr val="accent6"/>
                </a:solidFill>
              </a:rPr>
              <a:t>County wide planning policies</a:t>
            </a:r>
          </a:p>
        </p:txBody>
      </p:sp>
      <p:sp>
        <p:nvSpPr>
          <p:cNvPr id="7" name="Rectangle 6"/>
          <p:cNvSpPr/>
          <p:nvPr/>
        </p:nvSpPr>
        <p:spPr>
          <a:xfrm>
            <a:off x="914400" y="6383020"/>
            <a:ext cx="4681220" cy="487311"/>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t>Franklin County Comprehensive Plan</a:t>
            </a:r>
          </a:p>
        </p:txBody>
      </p:sp>
      <p:sp>
        <p:nvSpPr>
          <p:cNvPr id="6" name="Date Placeholder 3">
            <a:extLst>
              <a:ext uri="{FF2B5EF4-FFF2-40B4-BE49-F238E27FC236}">
                <a16:creationId xmlns:a16="http://schemas.microsoft.com/office/drawing/2014/main" id="{FEB5EEE5-F57C-4C09-A5CA-E1F131F4033B}"/>
              </a:ext>
            </a:extLst>
          </p:cNvPr>
          <p:cNvSpPr>
            <a:spLocks noGrp="1"/>
          </p:cNvSpPr>
          <p:nvPr>
            <p:ph type="dt" sz="half" idx="10"/>
          </p:nvPr>
        </p:nvSpPr>
        <p:spPr>
          <a:xfrm>
            <a:off x="17780" y="6452658"/>
            <a:ext cx="896620" cy="365125"/>
          </a:xfrm>
        </p:spPr>
        <p:txBody>
          <a:bodyPr/>
          <a:lstStyle>
            <a:lvl1pPr>
              <a:defRPr>
                <a:solidFill>
                  <a:schemeClr val="bg1"/>
                </a:solidFill>
              </a:defRPr>
            </a:lvl1pPr>
          </a:lstStyle>
          <a:p>
            <a:r>
              <a:rPr lang="en-US" dirty="0"/>
              <a:t>3/23/2021</a:t>
            </a:r>
          </a:p>
        </p:txBody>
      </p:sp>
      <p:pic>
        <p:nvPicPr>
          <p:cNvPr id="9" name="Picture 8">
            <a:extLst>
              <a:ext uri="{FF2B5EF4-FFF2-40B4-BE49-F238E27FC236}">
                <a16:creationId xmlns:a16="http://schemas.microsoft.com/office/drawing/2014/main" id="{8680A27A-EDF5-4EDF-B236-851825D02011}"/>
              </a:ext>
            </a:extLst>
          </p:cNvPr>
          <p:cNvPicPr>
            <a:picLocks noChangeAspect="1"/>
          </p:cNvPicPr>
          <p:nvPr/>
        </p:nvPicPr>
        <p:blipFill>
          <a:blip r:embed="rId2"/>
          <a:stretch>
            <a:fillRect/>
          </a:stretch>
        </p:blipFill>
        <p:spPr>
          <a:xfrm rot="159777">
            <a:off x="368205" y="1576571"/>
            <a:ext cx="5046659" cy="4761423"/>
          </a:xfrm>
          <a:prstGeom prst="rect">
            <a:avLst/>
          </a:prstGeom>
          <a:ln>
            <a:solidFill>
              <a:schemeClr val="accent1">
                <a:shade val="50000"/>
              </a:schemeClr>
            </a:solidFill>
          </a:ln>
          <a:effectLst>
            <a:outerShdw blurRad="50800" dist="139700" dir="2700000" algn="tl" rotWithShape="0">
              <a:prstClr val="black">
                <a:alpha val="40000"/>
              </a:prstClr>
            </a:outerShdw>
          </a:effectLst>
        </p:spPr>
      </p:pic>
      <p:pic>
        <p:nvPicPr>
          <p:cNvPr id="11" name="Picture 10">
            <a:extLst>
              <a:ext uri="{FF2B5EF4-FFF2-40B4-BE49-F238E27FC236}">
                <a16:creationId xmlns:a16="http://schemas.microsoft.com/office/drawing/2014/main" id="{22758238-1CF3-41D8-8325-912A5D2D5741}"/>
              </a:ext>
            </a:extLst>
          </p:cNvPr>
          <p:cNvPicPr>
            <a:picLocks noChangeAspect="1"/>
          </p:cNvPicPr>
          <p:nvPr/>
        </p:nvPicPr>
        <p:blipFill>
          <a:blip r:embed="rId3"/>
          <a:stretch>
            <a:fillRect/>
          </a:stretch>
        </p:blipFill>
        <p:spPr>
          <a:xfrm rot="201288">
            <a:off x="2444031" y="2659050"/>
            <a:ext cx="5721681" cy="3141577"/>
          </a:xfrm>
          <a:prstGeom prst="rect">
            <a:avLst/>
          </a:prstGeom>
          <a:ln>
            <a:solidFill>
              <a:schemeClr val="accent1">
                <a:shade val="50000"/>
              </a:schemeClr>
            </a:solidFill>
          </a:ln>
          <a:effectLst>
            <a:outerShdw blurRad="50800" dist="215900" dir="2700000" algn="tl" rotWithShape="0">
              <a:prstClr val="black">
                <a:alpha val="40000"/>
              </a:prstClr>
            </a:outerShdw>
          </a:effectLst>
        </p:spPr>
      </p:pic>
    </p:spTree>
    <p:extLst>
      <p:ext uri="{BB962C8B-B14F-4D97-AF65-F5344CB8AC3E}">
        <p14:creationId xmlns:p14="http://schemas.microsoft.com/office/powerpoint/2010/main" val="33216431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D83059A-DCE8-449D-9631-4A80EC3EBEDB}"/>
              </a:ext>
            </a:extLst>
          </p:cNvPr>
          <p:cNvSpPr/>
          <p:nvPr/>
        </p:nvSpPr>
        <p:spPr>
          <a:xfrm>
            <a:off x="0" y="0"/>
            <a:ext cx="9144000" cy="685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8CAA88AA-F7DC-4E0F-A08C-57870434B91E}"/>
              </a:ext>
            </a:extLst>
          </p:cNvPr>
          <p:cNvSpPr txBox="1">
            <a:spLocks/>
          </p:cNvSpPr>
          <p:nvPr/>
        </p:nvSpPr>
        <p:spPr>
          <a:xfrm>
            <a:off x="152400" y="762000"/>
            <a:ext cx="8763000" cy="37941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4800" dirty="0">
              <a:solidFill>
                <a:schemeClr val="bg1"/>
              </a:solidFill>
            </a:endParaRPr>
          </a:p>
          <a:p>
            <a:endParaRPr lang="en-US" sz="4800" dirty="0">
              <a:solidFill>
                <a:schemeClr val="bg1"/>
              </a:solidFill>
            </a:endParaRPr>
          </a:p>
          <a:p>
            <a:r>
              <a:rPr lang="en-US" sz="4800" dirty="0">
                <a:solidFill>
                  <a:schemeClr val="bg1"/>
                </a:solidFill>
              </a:rPr>
              <a:t>LIMITED AREAS MORE INTENSIVE RURAL DEVELOPMENT</a:t>
            </a:r>
          </a:p>
          <a:p>
            <a:r>
              <a:rPr lang="en-US" sz="4800" dirty="0">
                <a:solidFill>
                  <a:schemeClr val="bg1"/>
                </a:solidFill>
              </a:rPr>
              <a:t>(LAMIRDs)</a:t>
            </a:r>
          </a:p>
        </p:txBody>
      </p:sp>
    </p:spTree>
    <p:extLst>
      <p:ext uri="{BB962C8B-B14F-4D97-AF65-F5344CB8AC3E}">
        <p14:creationId xmlns:p14="http://schemas.microsoft.com/office/powerpoint/2010/main" val="40793378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14400" y="6383020"/>
            <a:ext cx="4681220" cy="487311"/>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t>Franklin County Comprehensive Plan</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62000"/>
            <a:ext cx="9144000" cy="6096000"/>
          </a:xfrm>
          <a:prstGeom prst="rect">
            <a:avLst/>
          </a:prstGeom>
        </p:spPr>
      </p:pic>
    </p:spTree>
    <p:extLst>
      <p:ext uri="{BB962C8B-B14F-4D97-AF65-F5344CB8AC3E}">
        <p14:creationId xmlns:p14="http://schemas.microsoft.com/office/powerpoint/2010/main" val="29252462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solidFill>
                  <a:schemeClr val="accent6"/>
                </a:solidFill>
              </a:rPr>
              <a:t>Questions?</a:t>
            </a:r>
          </a:p>
        </p:txBody>
      </p:sp>
      <p:sp>
        <p:nvSpPr>
          <p:cNvPr id="3" name="Content Placeholder 2"/>
          <p:cNvSpPr>
            <a:spLocks noGrp="1"/>
          </p:cNvSpPr>
          <p:nvPr>
            <p:ph idx="1"/>
          </p:nvPr>
        </p:nvSpPr>
        <p:spPr/>
        <p:txBody>
          <a:bodyPr>
            <a:normAutofit/>
          </a:bodyPr>
          <a:lstStyle/>
          <a:p>
            <a:r>
              <a:rPr lang="en-US" dirty="0">
                <a:solidFill>
                  <a:schemeClr val="tx1"/>
                </a:solidFill>
              </a:rPr>
              <a:t>Update Project Contacts:</a:t>
            </a:r>
          </a:p>
          <a:p>
            <a:pPr lvl="1"/>
            <a:r>
              <a:rPr lang="en-US" sz="2400" dirty="0">
                <a:solidFill>
                  <a:schemeClr val="tx1"/>
                </a:solidFill>
                <a:latin typeface="+mj-lt"/>
              </a:rPr>
              <a:t>Nicole Stickney, AHBL, Inc.: </a:t>
            </a:r>
            <a:r>
              <a:rPr lang="en-US" sz="2400" b="1" dirty="0">
                <a:solidFill>
                  <a:schemeClr val="accent1"/>
                </a:solidFill>
                <a:latin typeface="+mj-lt"/>
              </a:rPr>
              <a:t>nstickney@ahbl.com</a:t>
            </a:r>
          </a:p>
          <a:p>
            <a:endParaRPr lang="en-US" dirty="0">
              <a:solidFill>
                <a:schemeClr val="tx1"/>
              </a:solidFill>
            </a:endParaRPr>
          </a:p>
          <a:p>
            <a:r>
              <a:rPr lang="en-US" dirty="0">
                <a:solidFill>
                  <a:schemeClr val="tx1"/>
                </a:solidFill>
              </a:rPr>
              <a:t>Website</a:t>
            </a:r>
          </a:p>
          <a:p>
            <a:pPr lvl="1"/>
            <a:r>
              <a:rPr lang="en-US" sz="2400" b="1" dirty="0">
                <a:solidFill>
                  <a:schemeClr val="accent6"/>
                </a:solidFill>
              </a:rPr>
              <a:t>www.bit.ly/FranklinPlan</a:t>
            </a:r>
            <a:r>
              <a:rPr lang="en-US" b="1" dirty="0"/>
              <a:t> </a:t>
            </a:r>
            <a:endParaRPr lang="en-US" sz="2400" dirty="0">
              <a:solidFill>
                <a:schemeClr val="tx1"/>
              </a:solidFill>
              <a:latin typeface="+mj-lt"/>
            </a:endParaRPr>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47" r="26807" b="3025"/>
          <a:stretch/>
        </p:blipFill>
        <p:spPr bwMode="auto">
          <a:xfrm rot="367432">
            <a:off x="4816443" y="3010278"/>
            <a:ext cx="3757188" cy="2759826"/>
          </a:xfrm>
          <a:prstGeom prst="rect">
            <a:avLst/>
          </a:prstGeom>
          <a:noFill/>
          <a:ln w="9525">
            <a:solidFill>
              <a:schemeClr val="tx1"/>
            </a:solidFill>
            <a:miter lim="800000"/>
            <a:headEnd/>
            <a:tailEnd/>
          </a:ln>
          <a:effectLst>
            <a:outerShdw blurRad="50800" dist="38100" dir="2700000" sx="107000" sy="107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5" name="Rectangle 4"/>
          <p:cNvSpPr/>
          <p:nvPr/>
        </p:nvSpPr>
        <p:spPr>
          <a:xfrm>
            <a:off x="914400" y="6383020"/>
            <a:ext cx="4681220" cy="487311"/>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t>Franklin County Comprehensive Plan</a:t>
            </a:r>
          </a:p>
        </p:txBody>
      </p:sp>
      <p:sp>
        <p:nvSpPr>
          <p:cNvPr id="7" name="Date Placeholder 3">
            <a:extLst>
              <a:ext uri="{FF2B5EF4-FFF2-40B4-BE49-F238E27FC236}">
                <a16:creationId xmlns:a16="http://schemas.microsoft.com/office/drawing/2014/main" id="{28EA3DC7-D009-4696-A391-6D9E11AD5D1E}"/>
              </a:ext>
            </a:extLst>
          </p:cNvPr>
          <p:cNvSpPr>
            <a:spLocks noGrp="1"/>
          </p:cNvSpPr>
          <p:nvPr>
            <p:ph type="dt" sz="half" idx="10"/>
          </p:nvPr>
        </p:nvSpPr>
        <p:spPr>
          <a:xfrm>
            <a:off x="17780" y="6452658"/>
            <a:ext cx="896620" cy="365125"/>
          </a:xfrm>
        </p:spPr>
        <p:txBody>
          <a:bodyPr/>
          <a:lstStyle>
            <a:lvl1pPr>
              <a:defRPr>
                <a:solidFill>
                  <a:schemeClr val="bg1"/>
                </a:solidFill>
              </a:defRPr>
            </a:lvl1pPr>
          </a:lstStyle>
          <a:p>
            <a:r>
              <a:rPr lang="en-US" dirty="0"/>
              <a:t>3/23/2021</a:t>
            </a:r>
          </a:p>
        </p:txBody>
      </p:sp>
    </p:spTree>
    <p:extLst>
      <p:ext uri="{BB962C8B-B14F-4D97-AF65-F5344CB8AC3E}">
        <p14:creationId xmlns:p14="http://schemas.microsoft.com/office/powerpoint/2010/main" val="8381879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0"/>
            <a:ext cx="8778240" cy="379412"/>
          </a:xfrm>
        </p:spPr>
        <p:txBody>
          <a:bodyPr/>
          <a:lstStyle/>
          <a:p>
            <a:r>
              <a:rPr lang="en-US" sz="4400" dirty="0">
                <a:solidFill>
                  <a:schemeClr val="accent6"/>
                </a:solidFill>
              </a:rPr>
              <a:t>TERMS and acronyms</a:t>
            </a:r>
          </a:p>
        </p:txBody>
      </p:sp>
      <p:sp>
        <p:nvSpPr>
          <p:cNvPr id="3" name="Content Placeholder 2"/>
          <p:cNvSpPr>
            <a:spLocks noGrp="1"/>
          </p:cNvSpPr>
          <p:nvPr>
            <p:ph idx="1"/>
          </p:nvPr>
        </p:nvSpPr>
        <p:spPr>
          <a:xfrm>
            <a:off x="215900" y="1295400"/>
            <a:ext cx="8229600" cy="4525963"/>
          </a:xfrm>
        </p:spPr>
        <p:txBody>
          <a:bodyPr>
            <a:noAutofit/>
          </a:bodyPr>
          <a:lstStyle/>
          <a:p>
            <a:pPr marL="0" indent="0">
              <a:buNone/>
            </a:pPr>
            <a:r>
              <a:rPr lang="en-US" sz="4400" dirty="0">
                <a:solidFill>
                  <a:schemeClr val="tx1"/>
                </a:solidFill>
                <a:latin typeface="+mn-lt"/>
              </a:rPr>
              <a:t>GMA</a:t>
            </a:r>
          </a:p>
          <a:p>
            <a:pPr marL="0" indent="0">
              <a:buNone/>
            </a:pPr>
            <a:r>
              <a:rPr lang="en-US" sz="4400" dirty="0">
                <a:solidFill>
                  <a:schemeClr val="tx1"/>
                </a:solidFill>
                <a:latin typeface="+mn-lt"/>
              </a:rPr>
              <a:t>UGA</a:t>
            </a:r>
          </a:p>
          <a:p>
            <a:pPr marL="0" indent="0">
              <a:buNone/>
            </a:pPr>
            <a:r>
              <a:rPr lang="en-US" sz="4400" dirty="0">
                <a:solidFill>
                  <a:schemeClr val="tx1"/>
                </a:solidFill>
                <a:latin typeface="+mn-lt"/>
              </a:rPr>
              <a:t>LAMIRD</a:t>
            </a:r>
          </a:p>
          <a:p>
            <a:pPr marL="0" indent="0">
              <a:buNone/>
            </a:pPr>
            <a:r>
              <a:rPr lang="en-US" sz="4400" dirty="0">
                <a:solidFill>
                  <a:schemeClr val="tx1"/>
                </a:solidFill>
                <a:latin typeface="+mn-lt"/>
              </a:rPr>
              <a:t>CFP</a:t>
            </a:r>
          </a:p>
          <a:p>
            <a:pPr marL="0" indent="0">
              <a:buNone/>
            </a:pPr>
            <a:r>
              <a:rPr lang="en-US" sz="4400" dirty="0" err="1">
                <a:solidFill>
                  <a:schemeClr val="tx1"/>
                </a:solidFill>
                <a:latin typeface="+mn-lt"/>
              </a:rPr>
              <a:t>CWPPs</a:t>
            </a:r>
            <a:endParaRPr lang="en-US" sz="4400" dirty="0">
              <a:solidFill>
                <a:schemeClr val="tx1"/>
              </a:solidFill>
              <a:latin typeface="+mn-lt"/>
            </a:endParaRPr>
          </a:p>
          <a:p>
            <a:pPr marL="228600" indent="-228600"/>
            <a:endParaRPr lang="en-US" sz="2800" dirty="0">
              <a:solidFill>
                <a:schemeClr val="tx1"/>
              </a:solidFill>
              <a:latin typeface="+mn-lt"/>
            </a:endParaRPr>
          </a:p>
          <a:p>
            <a:pPr marL="0" indent="0">
              <a:buNone/>
            </a:pPr>
            <a:r>
              <a:rPr lang="en-US" sz="2000" b="1" dirty="0">
                <a:solidFill>
                  <a:schemeClr val="tx1"/>
                </a:solidFill>
                <a:latin typeface="+mn-lt"/>
              </a:rPr>
              <a:t>	</a:t>
            </a:r>
          </a:p>
          <a:p>
            <a:pPr marL="0" indent="0">
              <a:buNone/>
            </a:pPr>
            <a:r>
              <a:rPr lang="en-US" sz="2000" b="1" dirty="0">
                <a:solidFill>
                  <a:schemeClr val="tx1"/>
                </a:solidFill>
                <a:latin typeface="+mn-lt"/>
              </a:rPr>
              <a:t>	</a:t>
            </a:r>
            <a:endParaRPr lang="en-US" sz="2000" dirty="0">
              <a:solidFill>
                <a:schemeClr val="tx1"/>
              </a:solidFill>
              <a:latin typeface="+mn-lt"/>
            </a:endParaRPr>
          </a:p>
          <a:p>
            <a:pPr marL="228600" indent="-228600"/>
            <a:endParaRPr lang="en-US" sz="2800" dirty="0">
              <a:solidFill>
                <a:schemeClr val="tx1"/>
              </a:solidFill>
              <a:latin typeface="+mn-lt"/>
            </a:endParaRPr>
          </a:p>
          <a:p>
            <a:pPr marL="228600" indent="-228600"/>
            <a:endParaRPr lang="en-US" sz="2800" dirty="0">
              <a:solidFill>
                <a:schemeClr val="tx1"/>
              </a:solidFill>
              <a:latin typeface="+mn-lt"/>
            </a:endParaRPr>
          </a:p>
        </p:txBody>
      </p:sp>
      <p:sp>
        <p:nvSpPr>
          <p:cNvPr id="7" name="Rectangle 6"/>
          <p:cNvSpPr/>
          <p:nvPr/>
        </p:nvSpPr>
        <p:spPr>
          <a:xfrm>
            <a:off x="914400" y="6383020"/>
            <a:ext cx="4681220" cy="487311"/>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t>Franklin County Comprehensive Plan</a:t>
            </a:r>
          </a:p>
        </p:txBody>
      </p:sp>
      <p:sp>
        <p:nvSpPr>
          <p:cNvPr id="6" name="Date Placeholder 3">
            <a:extLst>
              <a:ext uri="{FF2B5EF4-FFF2-40B4-BE49-F238E27FC236}">
                <a16:creationId xmlns:a16="http://schemas.microsoft.com/office/drawing/2014/main" id="{FEB5EEE5-F57C-4C09-A5CA-E1F131F4033B}"/>
              </a:ext>
            </a:extLst>
          </p:cNvPr>
          <p:cNvSpPr>
            <a:spLocks noGrp="1"/>
          </p:cNvSpPr>
          <p:nvPr>
            <p:ph type="dt" sz="half" idx="10"/>
          </p:nvPr>
        </p:nvSpPr>
        <p:spPr>
          <a:xfrm>
            <a:off x="17780" y="6452658"/>
            <a:ext cx="896620" cy="365125"/>
          </a:xfrm>
        </p:spPr>
        <p:txBody>
          <a:bodyPr/>
          <a:lstStyle>
            <a:lvl1pPr>
              <a:defRPr>
                <a:solidFill>
                  <a:schemeClr val="bg1"/>
                </a:solidFill>
              </a:defRPr>
            </a:lvl1pPr>
          </a:lstStyle>
          <a:p>
            <a:r>
              <a:rPr lang="en-US" dirty="0"/>
              <a:t>3/23/2021</a:t>
            </a:r>
          </a:p>
        </p:txBody>
      </p:sp>
      <p:pic>
        <p:nvPicPr>
          <p:cNvPr id="1026" name="Picture 2" descr="Image result for alphabet soup">
            <a:extLst>
              <a:ext uri="{FF2B5EF4-FFF2-40B4-BE49-F238E27FC236}">
                <a16:creationId xmlns:a16="http://schemas.microsoft.com/office/drawing/2014/main" id="{2DC82341-E16D-4CCD-9293-2CA24076A1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2427" y="1607635"/>
            <a:ext cx="4381500" cy="2533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7282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0"/>
            <a:ext cx="8778240" cy="379412"/>
          </a:xfrm>
        </p:spPr>
        <p:txBody>
          <a:bodyPr/>
          <a:lstStyle/>
          <a:p>
            <a:r>
              <a:rPr lang="en-US" sz="4400" dirty="0">
                <a:solidFill>
                  <a:schemeClr val="accent6"/>
                </a:solidFill>
              </a:rPr>
              <a:t>Growth Management act</a:t>
            </a:r>
          </a:p>
        </p:txBody>
      </p:sp>
      <p:sp>
        <p:nvSpPr>
          <p:cNvPr id="3" name="Content Placeholder 2"/>
          <p:cNvSpPr>
            <a:spLocks noGrp="1"/>
          </p:cNvSpPr>
          <p:nvPr>
            <p:ph idx="1"/>
          </p:nvPr>
        </p:nvSpPr>
        <p:spPr>
          <a:xfrm>
            <a:off x="215900" y="1295400"/>
            <a:ext cx="6043315" cy="4525963"/>
          </a:xfrm>
        </p:spPr>
        <p:txBody>
          <a:bodyPr>
            <a:noAutofit/>
          </a:bodyPr>
          <a:lstStyle/>
          <a:p>
            <a:pPr marL="228600" indent="-228600"/>
            <a:r>
              <a:rPr lang="en-US" sz="2400" dirty="0">
                <a:solidFill>
                  <a:schemeClr val="tx1"/>
                </a:solidFill>
              </a:rPr>
              <a:t>The Legislature adopted the Growth Management Act in 1990</a:t>
            </a:r>
          </a:p>
          <a:p>
            <a:pPr marL="228600" indent="-228600"/>
            <a:r>
              <a:rPr lang="en-US" sz="2400" dirty="0">
                <a:solidFill>
                  <a:schemeClr val="tx1"/>
                </a:solidFill>
              </a:rPr>
              <a:t>Response to concerns that: </a:t>
            </a:r>
            <a:r>
              <a:rPr lang="en-US" sz="2400" i="1" dirty="0">
                <a:solidFill>
                  <a:schemeClr val="tx1"/>
                </a:solidFill>
              </a:rPr>
              <a:t>uncoordinated and unplanned growth, together with a lack of common goals expressing the public’s interest in the conservation and wise use of our lands, pose a threat to the environment, sustainable economic development, and the health, safety, and high quality of life enjoyed by the residents of this state </a:t>
            </a:r>
            <a:r>
              <a:rPr lang="en-US" sz="2400" dirty="0">
                <a:solidFill>
                  <a:schemeClr val="tx1"/>
                </a:solidFill>
              </a:rPr>
              <a:t> </a:t>
            </a:r>
            <a:r>
              <a:rPr lang="en-US" sz="2400" i="1" dirty="0">
                <a:solidFill>
                  <a:schemeClr val="tx1"/>
                </a:solidFill>
              </a:rPr>
              <a:t>(RCW 36.70A.060 and 170)</a:t>
            </a:r>
            <a:endParaRPr lang="en-US" sz="2400" i="1" dirty="0">
              <a:solidFill>
                <a:schemeClr val="tx1"/>
              </a:solidFill>
              <a:latin typeface="+mn-lt"/>
            </a:endParaRPr>
          </a:p>
          <a:p>
            <a:pPr marL="0" indent="0">
              <a:buNone/>
            </a:pPr>
            <a:r>
              <a:rPr lang="en-US" sz="1800" b="1" dirty="0">
                <a:solidFill>
                  <a:schemeClr val="tx1"/>
                </a:solidFill>
                <a:latin typeface="+mn-lt"/>
              </a:rPr>
              <a:t>	</a:t>
            </a:r>
          </a:p>
          <a:p>
            <a:pPr marL="0" indent="0">
              <a:buNone/>
            </a:pPr>
            <a:r>
              <a:rPr lang="en-US" sz="1800" b="1" dirty="0">
                <a:solidFill>
                  <a:schemeClr val="tx1"/>
                </a:solidFill>
                <a:latin typeface="+mn-lt"/>
              </a:rPr>
              <a:t>	</a:t>
            </a:r>
            <a:endParaRPr lang="en-US" sz="1800" dirty="0">
              <a:solidFill>
                <a:schemeClr val="tx1"/>
              </a:solidFill>
              <a:latin typeface="+mn-lt"/>
            </a:endParaRPr>
          </a:p>
          <a:p>
            <a:pPr marL="228600" indent="-228600"/>
            <a:endParaRPr lang="en-US" sz="2400" dirty="0">
              <a:solidFill>
                <a:schemeClr val="tx1"/>
              </a:solidFill>
              <a:latin typeface="+mn-lt"/>
            </a:endParaRPr>
          </a:p>
          <a:p>
            <a:pPr marL="228600" indent="-228600"/>
            <a:endParaRPr lang="en-US" sz="2400" dirty="0">
              <a:solidFill>
                <a:schemeClr val="tx1"/>
              </a:solidFill>
              <a:latin typeface="+mn-lt"/>
            </a:endParaRPr>
          </a:p>
        </p:txBody>
      </p:sp>
      <p:sp>
        <p:nvSpPr>
          <p:cNvPr id="7" name="Rectangle 6"/>
          <p:cNvSpPr/>
          <p:nvPr/>
        </p:nvSpPr>
        <p:spPr>
          <a:xfrm>
            <a:off x="914400" y="6383020"/>
            <a:ext cx="4681220" cy="487311"/>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t>Franklin County Comprehensive Plan</a:t>
            </a:r>
          </a:p>
        </p:txBody>
      </p:sp>
      <p:sp>
        <p:nvSpPr>
          <p:cNvPr id="6" name="Date Placeholder 3">
            <a:extLst>
              <a:ext uri="{FF2B5EF4-FFF2-40B4-BE49-F238E27FC236}">
                <a16:creationId xmlns:a16="http://schemas.microsoft.com/office/drawing/2014/main" id="{FEB5EEE5-F57C-4C09-A5CA-E1F131F4033B}"/>
              </a:ext>
            </a:extLst>
          </p:cNvPr>
          <p:cNvSpPr>
            <a:spLocks noGrp="1"/>
          </p:cNvSpPr>
          <p:nvPr>
            <p:ph type="dt" sz="half" idx="10"/>
          </p:nvPr>
        </p:nvSpPr>
        <p:spPr>
          <a:xfrm>
            <a:off x="17780" y="6452658"/>
            <a:ext cx="896620" cy="365125"/>
          </a:xfrm>
        </p:spPr>
        <p:txBody>
          <a:bodyPr/>
          <a:lstStyle>
            <a:lvl1pPr>
              <a:defRPr>
                <a:solidFill>
                  <a:schemeClr val="bg1"/>
                </a:solidFill>
              </a:defRPr>
            </a:lvl1pPr>
          </a:lstStyle>
          <a:p>
            <a:r>
              <a:rPr lang="en-US" dirty="0"/>
              <a:t>3/23/2021</a:t>
            </a:r>
          </a:p>
        </p:txBody>
      </p:sp>
      <p:pic>
        <p:nvPicPr>
          <p:cNvPr id="2052" name="Picture 4" descr="See the source image">
            <a:extLst>
              <a:ext uri="{FF2B5EF4-FFF2-40B4-BE49-F238E27FC236}">
                <a16:creationId xmlns:a16="http://schemas.microsoft.com/office/drawing/2014/main" id="{2D7F000A-C600-40BA-BE7A-7AB65FC9A85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646" t="1" r="46645" b="1480"/>
          <a:stretch/>
        </p:blipFill>
        <p:spPr bwMode="auto">
          <a:xfrm>
            <a:off x="6202992" y="2126514"/>
            <a:ext cx="2941008" cy="3795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2336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0"/>
            <a:ext cx="8778240" cy="379412"/>
          </a:xfrm>
        </p:spPr>
        <p:txBody>
          <a:bodyPr/>
          <a:lstStyle/>
          <a:p>
            <a:r>
              <a:rPr lang="en-US" sz="3200" dirty="0">
                <a:solidFill>
                  <a:schemeClr val="accent6"/>
                </a:solidFill>
              </a:rPr>
              <a:t>GMA: Urban growth should occur</a:t>
            </a:r>
          </a:p>
        </p:txBody>
      </p:sp>
      <p:sp>
        <p:nvSpPr>
          <p:cNvPr id="7" name="Rectangle 6"/>
          <p:cNvSpPr/>
          <p:nvPr/>
        </p:nvSpPr>
        <p:spPr>
          <a:xfrm>
            <a:off x="914400" y="6383020"/>
            <a:ext cx="4681220" cy="487311"/>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t>Franklin County Comprehensive Plan</a:t>
            </a:r>
          </a:p>
        </p:txBody>
      </p:sp>
      <p:sp>
        <p:nvSpPr>
          <p:cNvPr id="6" name="Date Placeholder 3">
            <a:extLst>
              <a:ext uri="{FF2B5EF4-FFF2-40B4-BE49-F238E27FC236}">
                <a16:creationId xmlns:a16="http://schemas.microsoft.com/office/drawing/2014/main" id="{FEB5EEE5-F57C-4C09-A5CA-E1F131F4033B}"/>
              </a:ext>
            </a:extLst>
          </p:cNvPr>
          <p:cNvSpPr>
            <a:spLocks noGrp="1"/>
          </p:cNvSpPr>
          <p:nvPr>
            <p:ph type="dt" sz="half" idx="10"/>
          </p:nvPr>
        </p:nvSpPr>
        <p:spPr>
          <a:xfrm>
            <a:off x="17780" y="6452658"/>
            <a:ext cx="896620" cy="365125"/>
          </a:xfrm>
        </p:spPr>
        <p:txBody>
          <a:bodyPr/>
          <a:lstStyle>
            <a:lvl1pPr>
              <a:defRPr>
                <a:solidFill>
                  <a:schemeClr val="bg1"/>
                </a:solidFill>
              </a:defRPr>
            </a:lvl1pPr>
          </a:lstStyle>
          <a:p>
            <a:r>
              <a:rPr lang="en-US" dirty="0"/>
              <a:t>3/23/2021</a:t>
            </a:r>
          </a:p>
        </p:txBody>
      </p:sp>
      <p:graphicFrame>
        <p:nvGraphicFramePr>
          <p:cNvPr id="5" name="Diagram 4">
            <a:extLst>
              <a:ext uri="{FF2B5EF4-FFF2-40B4-BE49-F238E27FC236}">
                <a16:creationId xmlns:a16="http://schemas.microsoft.com/office/drawing/2014/main" id="{6EFC91B6-82D0-4B66-86D9-FDF47F9D23B1}"/>
              </a:ext>
            </a:extLst>
          </p:cNvPr>
          <p:cNvGraphicFramePr/>
          <p:nvPr>
            <p:extLst>
              <p:ext uri="{D42A27DB-BD31-4B8C-83A1-F6EECF244321}">
                <p14:modId xmlns:p14="http://schemas.microsoft.com/office/powerpoint/2010/main" val="4254756474"/>
              </p:ext>
            </p:extLst>
          </p:nvPr>
        </p:nvGraphicFramePr>
        <p:xfrm>
          <a:off x="-625333" y="289067"/>
          <a:ext cx="9692640" cy="58875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138258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D83059A-DCE8-449D-9631-4A80EC3EBEDB}"/>
              </a:ext>
            </a:extLst>
          </p:cNvPr>
          <p:cNvSpPr/>
          <p:nvPr/>
        </p:nvSpPr>
        <p:spPr>
          <a:xfrm>
            <a:off x="0" y="0"/>
            <a:ext cx="9144000" cy="685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8CAA88AA-F7DC-4E0F-A08C-57870434B91E}"/>
              </a:ext>
            </a:extLst>
          </p:cNvPr>
          <p:cNvSpPr txBox="1">
            <a:spLocks/>
          </p:cNvSpPr>
          <p:nvPr/>
        </p:nvSpPr>
        <p:spPr>
          <a:xfrm>
            <a:off x="152400" y="762000"/>
            <a:ext cx="8763000" cy="37941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4800" dirty="0">
              <a:solidFill>
                <a:schemeClr val="bg1"/>
              </a:solidFill>
            </a:endParaRPr>
          </a:p>
          <a:p>
            <a:endParaRPr lang="en-US" sz="4800" dirty="0">
              <a:solidFill>
                <a:schemeClr val="bg1"/>
              </a:solidFill>
            </a:endParaRPr>
          </a:p>
          <a:p>
            <a:r>
              <a:rPr lang="en-US" sz="4800" dirty="0">
                <a:solidFill>
                  <a:schemeClr val="bg1"/>
                </a:solidFill>
              </a:rPr>
              <a:t>URBAN GROWTH</a:t>
            </a:r>
            <a:br>
              <a:rPr lang="en-US" sz="4800" dirty="0">
                <a:solidFill>
                  <a:schemeClr val="bg1"/>
                </a:solidFill>
              </a:rPr>
            </a:br>
            <a:r>
              <a:rPr lang="en-US" sz="4800" dirty="0">
                <a:solidFill>
                  <a:schemeClr val="bg1"/>
                </a:solidFill>
              </a:rPr>
              <a:t>AREAS</a:t>
            </a:r>
          </a:p>
        </p:txBody>
      </p:sp>
    </p:spTree>
    <p:extLst>
      <p:ext uri="{BB962C8B-B14F-4D97-AF65-F5344CB8AC3E}">
        <p14:creationId xmlns:p14="http://schemas.microsoft.com/office/powerpoint/2010/main" val="35116227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0"/>
            <a:ext cx="8778240" cy="379412"/>
          </a:xfrm>
        </p:spPr>
        <p:txBody>
          <a:bodyPr/>
          <a:lstStyle/>
          <a:p>
            <a:r>
              <a:rPr lang="en-US" dirty="0">
                <a:solidFill>
                  <a:schemeClr val="accent6"/>
                </a:solidFill>
              </a:rPr>
              <a:t>Urban growth areas</a:t>
            </a:r>
          </a:p>
        </p:txBody>
      </p:sp>
      <p:sp>
        <p:nvSpPr>
          <p:cNvPr id="3" name="Content Placeholder 2"/>
          <p:cNvSpPr>
            <a:spLocks noGrp="1"/>
          </p:cNvSpPr>
          <p:nvPr>
            <p:ph idx="1"/>
          </p:nvPr>
        </p:nvSpPr>
        <p:spPr>
          <a:xfrm>
            <a:off x="215900" y="1295400"/>
            <a:ext cx="8229600" cy="4525963"/>
          </a:xfrm>
        </p:spPr>
        <p:txBody>
          <a:bodyPr>
            <a:noAutofit/>
          </a:bodyPr>
          <a:lstStyle/>
          <a:p>
            <a:pPr marL="228600" indent="-228600"/>
            <a:r>
              <a:rPr lang="en-US" dirty="0">
                <a:solidFill>
                  <a:schemeClr val="tx1"/>
                </a:solidFill>
                <a:latin typeface="+mn-lt"/>
              </a:rPr>
              <a:t>Each County….shall designated </a:t>
            </a:r>
            <a:r>
              <a:rPr lang="en-US" dirty="0" err="1">
                <a:solidFill>
                  <a:schemeClr val="tx1"/>
                </a:solidFill>
                <a:latin typeface="+mn-lt"/>
              </a:rPr>
              <a:t>UGAs</a:t>
            </a:r>
            <a:endParaRPr lang="en-US" dirty="0">
              <a:solidFill>
                <a:schemeClr val="tx1"/>
              </a:solidFill>
              <a:latin typeface="+mn-lt"/>
            </a:endParaRPr>
          </a:p>
          <a:p>
            <a:pPr marL="628650" lvl="1" indent="-228600"/>
            <a:r>
              <a:rPr lang="en-US" dirty="0">
                <a:solidFill>
                  <a:schemeClr val="tx1"/>
                </a:solidFill>
                <a:latin typeface="+mn-lt"/>
              </a:rPr>
              <a:t>INSIDE: Growth of an urban nature</a:t>
            </a:r>
          </a:p>
          <a:p>
            <a:pPr marL="628650" lvl="1" indent="-228600"/>
            <a:r>
              <a:rPr lang="en-US" dirty="0">
                <a:solidFill>
                  <a:schemeClr val="tx1"/>
                </a:solidFill>
                <a:latin typeface="+mn-lt"/>
              </a:rPr>
              <a:t>OUTSIDE: Only Growth NOT of an urban nature</a:t>
            </a:r>
          </a:p>
          <a:p>
            <a:pPr marL="228600" indent="-228600"/>
            <a:r>
              <a:rPr lang="en-US" dirty="0">
                <a:solidFill>
                  <a:schemeClr val="tx1"/>
                </a:solidFill>
                <a:latin typeface="+mn-lt"/>
              </a:rPr>
              <a:t>USAs always encompass Cities</a:t>
            </a:r>
          </a:p>
          <a:p>
            <a:pPr marL="228600" indent="-228600"/>
            <a:r>
              <a:rPr lang="en-US" dirty="0">
                <a:solidFill>
                  <a:schemeClr val="tx1"/>
                </a:solidFill>
                <a:latin typeface="+mn-lt"/>
              </a:rPr>
              <a:t>Size based on growth management population projections</a:t>
            </a:r>
          </a:p>
          <a:p>
            <a:pPr marL="0" indent="0">
              <a:buNone/>
            </a:pPr>
            <a:endParaRPr lang="en-US" dirty="0">
              <a:solidFill>
                <a:schemeClr val="tx1"/>
              </a:solidFill>
              <a:latin typeface="+mn-lt"/>
            </a:endParaRPr>
          </a:p>
          <a:p>
            <a:pPr marL="0" indent="0">
              <a:buNone/>
            </a:pPr>
            <a:r>
              <a:rPr lang="en-US" sz="2400" b="1" dirty="0">
                <a:solidFill>
                  <a:schemeClr val="tx1"/>
                </a:solidFill>
                <a:latin typeface="+mn-lt"/>
              </a:rPr>
              <a:t>	</a:t>
            </a:r>
          </a:p>
          <a:p>
            <a:pPr marL="0" indent="0">
              <a:buNone/>
            </a:pPr>
            <a:r>
              <a:rPr lang="en-US" sz="2400" b="1" dirty="0">
                <a:solidFill>
                  <a:schemeClr val="tx1"/>
                </a:solidFill>
                <a:latin typeface="+mn-lt"/>
              </a:rPr>
              <a:t>	</a:t>
            </a:r>
            <a:endParaRPr lang="en-US" sz="2400" dirty="0">
              <a:solidFill>
                <a:schemeClr val="tx1"/>
              </a:solidFill>
              <a:latin typeface="+mn-lt"/>
            </a:endParaRPr>
          </a:p>
          <a:p>
            <a:pPr marL="228600" indent="-228600"/>
            <a:endParaRPr lang="en-US" dirty="0">
              <a:solidFill>
                <a:schemeClr val="tx1"/>
              </a:solidFill>
              <a:latin typeface="+mn-lt"/>
            </a:endParaRPr>
          </a:p>
          <a:p>
            <a:pPr marL="228600" indent="-228600"/>
            <a:endParaRPr lang="en-US" dirty="0">
              <a:solidFill>
                <a:schemeClr val="tx1"/>
              </a:solidFill>
              <a:latin typeface="+mn-lt"/>
            </a:endParaRPr>
          </a:p>
        </p:txBody>
      </p:sp>
      <p:sp>
        <p:nvSpPr>
          <p:cNvPr id="7" name="Rectangle 6"/>
          <p:cNvSpPr/>
          <p:nvPr/>
        </p:nvSpPr>
        <p:spPr>
          <a:xfrm>
            <a:off x="914400" y="6383020"/>
            <a:ext cx="4681220" cy="487311"/>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t>Franklin County Comprehensive Plan</a:t>
            </a:r>
          </a:p>
        </p:txBody>
      </p:sp>
      <p:sp>
        <p:nvSpPr>
          <p:cNvPr id="6" name="Date Placeholder 3">
            <a:extLst>
              <a:ext uri="{FF2B5EF4-FFF2-40B4-BE49-F238E27FC236}">
                <a16:creationId xmlns:a16="http://schemas.microsoft.com/office/drawing/2014/main" id="{FEB5EEE5-F57C-4C09-A5CA-E1F131F4033B}"/>
              </a:ext>
            </a:extLst>
          </p:cNvPr>
          <p:cNvSpPr>
            <a:spLocks noGrp="1"/>
          </p:cNvSpPr>
          <p:nvPr>
            <p:ph type="dt" sz="half" idx="10"/>
          </p:nvPr>
        </p:nvSpPr>
        <p:spPr>
          <a:xfrm>
            <a:off x="17780" y="6452658"/>
            <a:ext cx="896620" cy="365125"/>
          </a:xfrm>
        </p:spPr>
        <p:txBody>
          <a:bodyPr/>
          <a:lstStyle>
            <a:lvl1pPr>
              <a:defRPr>
                <a:solidFill>
                  <a:schemeClr val="bg1"/>
                </a:solidFill>
              </a:defRPr>
            </a:lvl1pPr>
          </a:lstStyle>
          <a:p>
            <a:r>
              <a:rPr lang="en-US" dirty="0"/>
              <a:t>3/23/2021</a:t>
            </a:r>
          </a:p>
        </p:txBody>
      </p:sp>
    </p:spTree>
    <p:extLst>
      <p:ext uri="{BB962C8B-B14F-4D97-AF65-F5344CB8AC3E}">
        <p14:creationId xmlns:p14="http://schemas.microsoft.com/office/powerpoint/2010/main" val="805800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0"/>
            <a:ext cx="8778240" cy="379412"/>
          </a:xfrm>
        </p:spPr>
        <p:txBody>
          <a:bodyPr/>
          <a:lstStyle/>
          <a:p>
            <a:r>
              <a:rPr lang="en-US" dirty="0">
                <a:solidFill>
                  <a:schemeClr val="accent6"/>
                </a:solidFill>
              </a:rPr>
              <a:t>Urban growth areas</a:t>
            </a:r>
          </a:p>
        </p:txBody>
      </p:sp>
      <p:sp>
        <p:nvSpPr>
          <p:cNvPr id="3" name="Content Placeholder 2"/>
          <p:cNvSpPr>
            <a:spLocks noGrp="1"/>
          </p:cNvSpPr>
          <p:nvPr>
            <p:ph idx="1"/>
          </p:nvPr>
        </p:nvSpPr>
        <p:spPr>
          <a:xfrm>
            <a:off x="215900" y="1295400"/>
            <a:ext cx="8229600" cy="4525963"/>
          </a:xfrm>
        </p:spPr>
        <p:txBody>
          <a:bodyPr>
            <a:noAutofit/>
          </a:bodyPr>
          <a:lstStyle/>
          <a:p>
            <a:pPr marL="228600" indent="-228600"/>
            <a:r>
              <a:rPr lang="en-US" sz="2800" dirty="0">
                <a:solidFill>
                  <a:schemeClr val="tx1"/>
                </a:solidFill>
              </a:rPr>
              <a:t>Counties are responsible for designating, expanding, and reducing UGA boundaries, although they are required to consult with the cities in their determinations</a:t>
            </a:r>
          </a:p>
          <a:p>
            <a:pPr marL="228600" indent="-228600"/>
            <a:r>
              <a:rPr lang="en-US" sz="2800" dirty="0">
                <a:solidFill>
                  <a:schemeClr val="tx1"/>
                </a:solidFill>
              </a:rPr>
              <a:t>Cities may not annex areas outside of </a:t>
            </a:r>
            <a:r>
              <a:rPr lang="en-US" sz="2800" dirty="0" err="1">
                <a:solidFill>
                  <a:schemeClr val="tx1"/>
                </a:solidFill>
              </a:rPr>
              <a:t>UGAs</a:t>
            </a:r>
            <a:endParaRPr lang="en-US" sz="2800" dirty="0">
              <a:solidFill>
                <a:schemeClr val="tx1"/>
              </a:solidFill>
            </a:endParaRPr>
          </a:p>
          <a:p>
            <a:pPr marL="228600" indent="-228600"/>
            <a:r>
              <a:rPr lang="en-US" sz="2800" dirty="0">
                <a:solidFill>
                  <a:schemeClr val="tx1"/>
                </a:solidFill>
              </a:rPr>
              <a:t>Establishing </a:t>
            </a:r>
            <a:r>
              <a:rPr lang="en-US" sz="2800" dirty="0" err="1">
                <a:solidFill>
                  <a:schemeClr val="tx1"/>
                </a:solidFill>
              </a:rPr>
              <a:t>UGAs</a:t>
            </a:r>
            <a:r>
              <a:rPr lang="en-US" sz="2800" dirty="0">
                <a:solidFill>
                  <a:schemeClr val="tx1"/>
                </a:solidFill>
              </a:rPr>
              <a:t> is a major step under the GMA that local communities take in managing their growth</a:t>
            </a:r>
            <a:endParaRPr lang="en-US" sz="2800" dirty="0">
              <a:solidFill>
                <a:schemeClr val="tx1"/>
              </a:solidFill>
              <a:latin typeface="+mn-lt"/>
            </a:endParaRPr>
          </a:p>
          <a:p>
            <a:pPr marL="0" indent="0">
              <a:buNone/>
            </a:pPr>
            <a:r>
              <a:rPr lang="en-US" sz="2400" b="1" dirty="0">
                <a:solidFill>
                  <a:schemeClr val="tx1"/>
                </a:solidFill>
                <a:latin typeface="+mn-lt"/>
              </a:rPr>
              <a:t>	</a:t>
            </a:r>
          </a:p>
          <a:p>
            <a:pPr marL="0" indent="0">
              <a:buNone/>
            </a:pPr>
            <a:r>
              <a:rPr lang="en-US" sz="2400" b="1" dirty="0">
                <a:solidFill>
                  <a:schemeClr val="tx1"/>
                </a:solidFill>
                <a:latin typeface="+mn-lt"/>
              </a:rPr>
              <a:t>	</a:t>
            </a:r>
            <a:endParaRPr lang="en-US" sz="2400" dirty="0">
              <a:solidFill>
                <a:schemeClr val="tx1"/>
              </a:solidFill>
              <a:latin typeface="+mn-lt"/>
            </a:endParaRPr>
          </a:p>
          <a:p>
            <a:pPr marL="228600" indent="-228600"/>
            <a:endParaRPr lang="en-US" dirty="0">
              <a:solidFill>
                <a:schemeClr val="tx1"/>
              </a:solidFill>
              <a:latin typeface="+mn-lt"/>
            </a:endParaRPr>
          </a:p>
          <a:p>
            <a:pPr marL="228600" indent="-228600"/>
            <a:endParaRPr lang="en-US" dirty="0">
              <a:solidFill>
                <a:schemeClr val="tx1"/>
              </a:solidFill>
              <a:latin typeface="+mn-lt"/>
            </a:endParaRPr>
          </a:p>
        </p:txBody>
      </p:sp>
      <p:sp>
        <p:nvSpPr>
          <p:cNvPr id="7" name="Rectangle 6"/>
          <p:cNvSpPr/>
          <p:nvPr/>
        </p:nvSpPr>
        <p:spPr>
          <a:xfrm>
            <a:off x="914400" y="6383020"/>
            <a:ext cx="4681220" cy="487311"/>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t>Franklin County Comprehensive Plan</a:t>
            </a:r>
          </a:p>
        </p:txBody>
      </p:sp>
      <p:sp>
        <p:nvSpPr>
          <p:cNvPr id="6" name="Date Placeholder 3">
            <a:extLst>
              <a:ext uri="{FF2B5EF4-FFF2-40B4-BE49-F238E27FC236}">
                <a16:creationId xmlns:a16="http://schemas.microsoft.com/office/drawing/2014/main" id="{FEB5EEE5-F57C-4C09-A5CA-E1F131F4033B}"/>
              </a:ext>
            </a:extLst>
          </p:cNvPr>
          <p:cNvSpPr>
            <a:spLocks noGrp="1"/>
          </p:cNvSpPr>
          <p:nvPr>
            <p:ph type="dt" sz="half" idx="10"/>
          </p:nvPr>
        </p:nvSpPr>
        <p:spPr>
          <a:xfrm>
            <a:off x="17780" y="6452658"/>
            <a:ext cx="896620" cy="365125"/>
          </a:xfrm>
        </p:spPr>
        <p:txBody>
          <a:bodyPr/>
          <a:lstStyle>
            <a:lvl1pPr>
              <a:defRPr>
                <a:solidFill>
                  <a:schemeClr val="bg1"/>
                </a:solidFill>
              </a:defRPr>
            </a:lvl1pPr>
          </a:lstStyle>
          <a:p>
            <a:r>
              <a:rPr lang="en-US" dirty="0"/>
              <a:t>3/23/2021</a:t>
            </a:r>
          </a:p>
        </p:txBody>
      </p:sp>
    </p:spTree>
    <p:extLst>
      <p:ext uri="{BB962C8B-B14F-4D97-AF65-F5344CB8AC3E}">
        <p14:creationId xmlns:p14="http://schemas.microsoft.com/office/powerpoint/2010/main" val="41216780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0"/>
            <a:ext cx="8778240" cy="379412"/>
          </a:xfrm>
        </p:spPr>
        <p:txBody>
          <a:bodyPr/>
          <a:lstStyle/>
          <a:p>
            <a:r>
              <a:rPr lang="en-US" dirty="0">
                <a:solidFill>
                  <a:schemeClr val="accent6"/>
                </a:solidFill>
              </a:rPr>
              <a:t>WHY </a:t>
            </a:r>
            <a:r>
              <a:rPr lang="en-US" dirty="0" err="1">
                <a:solidFill>
                  <a:schemeClr val="accent6"/>
                </a:solidFill>
              </a:rPr>
              <a:t>UGA</a:t>
            </a:r>
            <a:r>
              <a:rPr lang="en-US" sz="3200" dirty="0" err="1">
                <a:solidFill>
                  <a:schemeClr val="accent6"/>
                </a:solidFill>
              </a:rPr>
              <a:t>s</a:t>
            </a:r>
            <a:r>
              <a:rPr lang="en-US" dirty="0">
                <a:solidFill>
                  <a:schemeClr val="accent6"/>
                </a:solidFill>
              </a:rPr>
              <a:t>?</a:t>
            </a:r>
          </a:p>
        </p:txBody>
      </p:sp>
      <p:sp>
        <p:nvSpPr>
          <p:cNvPr id="3" name="Content Placeholder 2"/>
          <p:cNvSpPr>
            <a:spLocks noGrp="1"/>
          </p:cNvSpPr>
          <p:nvPr>
            <p:ph idx="1"/>
          </p:nvPr>
        </p:nvSpPr>
        <p:spPr>
          <a:xfrm>
            <a:off x="215900" y="1295400"/>
            <a:ext cx="8229600" cy="4525963"/>
          </a:xfrm>
        </p:spPr>
        <p:txBody>
          <a:bodyPr>
            <a:noAutofit/>
          </a:bodyPr>
          <a:lstStyle/>
          <a:p>
            <a:pPr marL="228600" indent="-228600"/>
            <a:r>
              <a:rPr lang="en-US" sz="2800" dirty="0">
                <a:solidFill>
                  <a:schemeClr val="tx1"/>
                </a:solidFill>
                <a:latin typeface="+mn-lt"/>
              </a:rPr>
              <a:t>Protect Rural Character</a:t>
            </a:r>
          </a:p>
          <a:p>
            <a:pPr marL="228600" indent="-228600"/>
            <a:r>
              <a:rPr lang="en-US" sz="2800" dirty="0">
                <a:solidFill>
                  <a:schemeClr val="tx1"/>
                </a:solidFill>
                <a:latin typeface="+mn-lt"/>
              </a:rPr>
              <a:t>Reduce conflicts with farming</a:t>
            </a:r>
          </a:p>
          <a:p>
            <a:pPr marL="228600" indent="-228600"/>
            <a:r>
              <a:rPr lang="en-US" sz="2800" dirty="0">
                <a:solidFill>
                  <a:schemeClr val="tx1"/>
                </a:solidFill>
                <a:latin typeface="+mn-lt"/>
              </a:rPr>
              <a:t>Foster regional coordination between counties, cities</a:t>
            </a:r>
          </a:p>
          <a:p>
            <a:pPr marL="228600" indent="-228600"/>
            <a:r>
              <a:rPr lang="en-US" sz="2800" dirty="0">
                <a:solidFill>
                  <a:schemeClr val="tx1"/>
                </a:solidFill>
                <a:latin typeface="+mn-lt"/>
              </a:rPr>
              <a:t>Accommodate growth</a:t>
            </a:r>
          </a:p>
          <a:p>
            <a:pPr marL="228600" indent="-228600"/>
            <a:r>
              <a:rPr lang="en-US" sz="2800" dirty="0">
                <a:solidFill>
                  <a:schemeClr val="tx1"/>
                </a:solidFill>
                <a:latin typeface="+mn-lt"/>
              </a:rPr>
              <a:t>Direct where facilities, investments should be located during the 20-year planning period</a:t>
            </a:r>
          </a:p>
          <a:p>
            <a:pPr marL="228600" indent="-228600"/>
            <a:r>
              <a:rPr lang="en-US" sz="2800" dirty="0">
                <a:solidFill>
                  <a:schemeClr val="tx1"/>
                </a:solidFill>
                <a:latin typeface="+mn-lt"/>
              </a:rPr>
              <a:t>Protect natural resource areas</a:t>
            </a:r>
          </a:p>
          <a:p>
            <a:pPr marL="228600" indent="-228600"/>
            <a:r>
              <a:rPr lang="en-US" sz="2800" dirty="0">
                <a:solidFill>
                  <a:schemeClr val="tx1"/>
                </a:solidFill>
                <a:latin typeface="+mn-lt"/>
              </a:rPr>
              <a:t>Protect environmentally sensitive areas</a:t>
            </a:r>
          </a:p>
          <a:p>
            <a:pPr marL="228600" indent="-228600"/>
            <a:r>
              <a:rPr lang="en-US" sz="2800" dirty="0">
                <a:solidFill>
                  <a:schemeClr val="tx1"/>
                </a:solidFill>
                <a:latin typeface="+mn-lt"/>
              </a:rPr>
              <a:t>Prevent sprawl</a:t>
            </a:r>
          </a:p>
          <a:p>
            <a:pPr marL="0" indent="0">
              <a:buNone/>
            </a:pPr>
            <a:endParaRPr lang="en-US" dirty="0">
              <a:solidFill>
                <a:schemeClr val="tx1"/>
              </a:solidFill>
              <a:latin typeface="+mn-lt"/>
            </a:endParaRPr>
          </a:p>
          <a:p>
            <a:pPr marL="0" indent="0">
              <a:buNone/>
            </a:pPr>
            <a:r>
              <a:rPr lang="en-US" sz="2400" b="1" dirty="0">
                <a:solidFill>
                  <a:schemeClr val="tx1"/>
                </a:solidFill>
                <a:latin typeface="+mn-lt"/>
              </a:rPr>
              <a:t>	</a:t>
            </a:r>
          </a:p>
          <a:p>
            <a:pPr marL="0" indent="0">
              <a:buNone/>
            </a:pPr>
            <a:r>
              <a:rPr lang="en-US" sz="2400" b="1" dirty="0">
                <a:solidFill>
                  <a:schemeClr val="tx1"/>
                </a:solidFill>
                <a:latin typeface="+mn-lt"/>
              </a:rPr>
              <a:t>	</a:t>
            </a:r>
            <a:endParaRPr lang="en-US" sz="2400" dirty="0">
              <a:solidFill>
                <a:schemeClr val="tx1"/>
              </a:solidFill>
              <a:latin typeface="+mn-lt"/>
            </a:endParaRPr>
          </a:p>
          <a:p>
            <a:pPr marL="228600" indent="-228600"/>
            <a:endParaRPr lang="en-US" dirty="0">
              <a:solidFill>
                <a:schemeClr val="tx1"/>
              </a:solidFill>
              <a:latin typeface="+mn-lt"/>
            </a:endParaRPr>
          </a:p>
          <a:p>
            <a:pPr marL="228600" indent="-228600"/>
            <a:endParaRPr lang="en-US" dirty="0">
              <a:solidFill>
                <a:schemeClr val="tx1"/>
              </a:solidFill>
              <a:latin typeface="+mn-lt"/>
            </a:endParaRPr>
          </a:p>
        </p:txBody>
      </p:sp>
      <p:sp>
        <p:nvSpPr>
          <p:cNvPr id="7" name="Rectangle 6"/>
          <p:cNvSpPr/>
          <p:nvPr/>
        </p:nvSpPr>
        <p:spPr>
          <a:xfrm>
            <a:off x="914400" y="6383020"/>
            <a:ext cx="4681220" cy="487311"/>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t>Franklin County Comprehensive Plan</a:t>
            </a:r>
          </a:p>
        </p:txBody>
      </p:sp>
      <p:sp>
        <p:nvSpPr>
          <p:cNvPr id="6" name="Date Placeholder 3">
            <a:extLst>
              <a:ext uri="{FF2B5EF4-FFF2-40B4-BE49-F238E27FC236}">
                <a16:creationId xmlns:a16="http://schemas.microsoft.com/office/drawing/2014/main" id="{FEB5EEE5-F57C-4C09-A5CA-E1F131F4033B}"/>
              </a:ext>
            </a:extLst>
          </p:cNvPr>
          <p:cNvSpPr>
            <a:spLocks noGrp="1"/>
          </p:cNvSpPr>
          <p:nvPr>
            <p:ph type="dt" sz="half" idx="10"/>
          </p:nvPr>
        </p:nvSpPr>
        <p:spPr>
          <a:xfrm>
            <a:off x="17780" y="6452658"/>
            <a:ext cx="896620" cy="365125"/>
          </a:xfrm>
        </p:spPr>
        <p:txBody>
          <a:bodyPr/>
          <a:lstStyle>
            <a:lvl1pPr>
              <a:defRPr>
                <a:solidFill>
                  <a:schemeClr val="bg1"/>
                </a:solidFill>
              </a:defRPr>
            </a:lvl1pPr>
          </a:lstStyle>
          <a:p>
            <a:r>
              <a:rPr lang="en-US" dirty="0"/>
              <a:t>3/23/2021</a:t>
            </a:r>
          </a:p>
        </p:txBody>
      </p:sp>
    </p:spTree>
    <p:extLst>
      <p:ext uri="{BB962C8B-B14F-4D97-AF65-F5344CB8AC3E}">
        <p14:creationId xmlns:p14="http://schemas.microsoft.com/office/powerpoint/2010/main" val="6204943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0"/>
            <a:ext cx="8778240" cy="379412"/>
          </a:xfrm>
        </p:spPr>
        <p:txBody>
          <a:bodyPr/>
          <a:lstStyle/>
          <a:p>
            <a:r>
              <a:rPr lang="en-US" dirty="0">
                <a:solidFill>
                  <a:schemeClr val="accent6"/>
                </a:solidFill>
              </a:rPr>
              <a:t>Sizing principles</a:t>
            </a:r>
          </a:p>
        </p:txBody>
      </p:sp>
      <p:sp>
        <p:nvSpPr>
          <p:cNvPr id="3" name="Content Placeholder 2"/>
          <p:cNvSpPr>
            <a:spLocks noGrp="1"/>
          </p:cNvSpPr>
          <p:nvPr>
            <p:ph idx="1"/>
          </p:nvPr>
        </p:nvSpPr>
        <p:spPr>
          <a:xfrm>
            <a:off x="215900" y="1295400"/>
            <a:ext cx="8229600" cy="4525963"/>
          </a:xfrm>
        </p:spPr>
        <p:txBody>
          <a:bodyPr>
            <a:noAutofit/>
          </a:bodyPr>
          <a:lstStyle/>
          <a:p>
            <a:pPr marL="228600" indent="-228600"/>
            <a:r>
              <a:rPr lang="en-US" sz="2800" dirty="0">
                <a:solidFill>
                  <a:schemeClr val="tx1"/>
                </a:solidFill>
                <a:latin typeface="+mn-lt"/>
              </a:rPr>
              <a:t>Areas and densities to permit the urban growth projected to occur in the next 20-year period</a:t>
            </a:r>
          </a:p>
          <a:p>
            <a:pPr marL="228600" indent="-228600"/>
            <a:r>
              <a:rPr lang="en-US" sz="2800" dirty="0">
                <a:solidFill>
                  <a:schemeClr val="tx1"/>
                </a:solidFill>
                <a:latin typeface="+mn-lt"/>
              </a:rPr>
              <a:t>Assess what is available for realistic development through an inventory</a:t>
            </a:r>
          </a:p>
          <a:p>
            <a:pPr marL="628650" lvl="1" indent="-228600"/>
            <a:r>
              <a:rPr lang="en-US" sz="2400" dirty="0">
                <a:solidFill>
                  <a:schemeClr val="tx1"/>
                </a:solidFill>
                <a:latin typeface="+mn-lt"/>
              </a:rPr>
              <a:t>Market and economic factors</a:t>
            </a:r>
          </a:p>
          <a:p>
            <a:pPr marL="628650" lvl="1" indent="-228600"/>
            <a:r>
              <a:rPr lang="en-US" sz="2400" dirty="0">
                <a:solidFill>
                  <a:schemeClr val="tx1"/>
                </a:solidFill>
                <a:latin typeface="+mn-lt"/>
              </a:rPr>
              <a:t>What is entitled </a:t>
            </a:r>
            <a:r>
              <a:rPr lang="en-US" sz="2000" dirty="0">
                <a:solidFill>
                  <a:schemeClr val="tx1"/>
                </a:solidFill>
                <a:latin typeface="+mn-lt"/>
              </a:rPr>
              <a:t>(preliminary plats approved / zoning / density)</a:t>
            </a:r>
          </a:p>
          <a:p>
            <a:pPr marL="628650" lvl="1" indent="-228600"/>
            <a:r>
              <a:rPr lang="en-US" sz="2400" dirty="0">
                <a:solidFill>
                  <a:schemeClr val="tx1"/>
                </a:solidFill>
                <a:latin typeface="+mn-lt"/>
              </a:rPr>
              <a:t>Infrastructure aspects, availability of facilities</a:t>
            </a:r>
          </a:p>
          <a:p>
            <a:pPr marL="628650" lvl="1" indent="-228600"/>
            <a:r>
              <a:rPr lang="en-US" sz="2400" dirty="0">
                <a:solidFill>
                  <a:schemeClr val="tx1"/>
                </a:solidFill>
                <a:latin typeface="+mn-lt"/>
              </a:rPr>
              <a:t>Consider critical areas </a:t>
            </a:r>
            <a:r>
              <a:rPr lang="en-US" sz="2000" dirty="0">
                <a:solidFill>
                  <a:schemeClr val="tx1"/>
                </a:solidFill>
                <a:latin typeface="+mn-lt"/>
              </a:rPr>
              <a:t>(wetlands, steep slopes, floodplains, etc.)</a:t>
            </a:r>
          </a:p>
          <a:p>
            <a:pPr marL="228600" indent="-228600"/>
            <a:r>
              <a:rPr lang="en-US" sz="2800" dirty="0">
                <a:solidFill>
                  <a:schemeClr val="tx1"/>
                </a:solidFill>
                <a:latin typeface="+mn-lt"/>
              </a:rPr>
              <a:t>May not encroach on resource lands</a:t>
            </a:r>
          </a:p>
          <a:p>
            <a:pPr marL="628650" lvl="1" indent="-228600"/>
            <a:endParaRPr lang="en-US" sz="2400" dirty="0">
              <a:solidFill>
                <a:schemeClr val="tx1"/>
              </a:solidFill>
              <a:latin typeface="+mn-lt"/>
            </a:endParaRPr>
          </a:p>
          <a:p>
            <a:pPr marL="628650" lvl="1" indent="-228600"/>
            <a:endParaRPr lang="en-US" sz="2400" dirty="0">
              <a:solidFill>
                <a:schemeClr val="tx1"/>
              </a:solidFill>
              <a:latin typeface="+mn-lt"/>
            </a:endParaRPr>
          </a:p>
          <a:p>
            <a:pPr marL="0" indent="0">
              <a:buNone/>
            </a:pPr>
            <a:endParaRPr lang="en-US" dirty="0">
              <a:solidFill>
                <a:schemeClr val="tx1"/>
              </a:solidFill>
              <a:latin typeface="+mn-lt"/>
            </a:endParaRPr>
          </a:p>
          <a:p>
            <a:pPr marL="0" indent="0">
              <a:buNone/>
            </a:pPr>
            <a:r>
              <a:rPr lang="en-US" sz="2400" b="1" dirty="0">
                <a:solidFill>
                  <a:schemeClr val="tx1"/>
                </a:solidFill>
                <a:latin typeface="+mn-lt"/>
              </a:rPr>
              <a:t>	</a:t>
            </a:r>
          </a:p>
          <a:p>
            <a:pPr marL="0" indent="0">
              <a:buNone/>
            </a:pPr>
            <a:r>
              <a:rPr lang="en-US" sz="2400" b="1" dirty="0">
                <a:solidFill>
                  <a:schemeClr val="tx1"/>
                </a:solidFill>
                <a:latin typeface="+mn-lt"/>
              </a:rPr>
              <a:t>	</a:t>
            </a:r>
            <a:endParaRPr lang="en-US" sz="2400" dirty="0">
              <a:solidFill>
                <a:schemeClr val="tx1"/>
              </a:solidFill>
              <a:latin typeface="+mn-lt"/>
            </a:endParaRPr>
          </a:p>
          <a:p>
            <a:pPr marL="228600" indent="-228600"/>
            <a:endParaRPr lang="en-US" dirty="0">
              <a:solidFill>
                <a:schemeClr val="tx1"/>
              </a:solidFill>
              <a:latin typeface="+mn-lt"/>
            </a:endParaRPr>
          </a:p>
          <a:p>
            <a:pPr marL="228600" indent="-228600"/>
            <a:endParaRPr lang="en-US" dirty="0">
              <a:solidFill>
                <a:schemeClr val="tx1"/>
              </a:solidFill>
              <a:latin typeface="+mn-lt"/>
            </a:endParaRPr>
          </a:p>
        </p:txBody>
      </p:sp>
      <p:sp>
        <p:nvSpPr>
          <p:cNvPr id="7" name="Rectangle 6"/>
          <p:cNvSpPr/>
          <p:nvPr/>
        </p:nvSpPr>
        <p:spPr>
          <a:xfrm>
            <a:off x="914400" y="6383020"/>
            <a:ext cx="4681220" cy="487311"/>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t>Franklin County Comprehensive Plan</a:t>
            </a:r>
          </a:p>
        </p:txBody>
      </p:sp>
      <p:sp>
        <p:nvSpPr>
          <p:cNvPr id="6" name="Date Placeholder 3">
            <a:extLst>
              <a:ext uri="{FF2B5EF4-FFF2-40B4-BE49-F238E27FC236}">
                <a16:creationId xmlns:a16="http://schemas.microsoft.com/office/drawing/2014/main" id="{FEB5EEE5-F57C-4C09-A5CA-E1F131F4033B}"/>
              </a:ext>
            </a:extLst>
          </p:cNvPr>
          <p:cNvSpPr>
            <a:spLocks noGrp="1"/>
          </p:cNvSpPr>
          <p:nvPr>
            <p:ph type="dt" sz="half" idx="10"/>
          </p:nvPr>
        </p:nvSpPr>
        <p:spPr>
          <a:xfrm>
            <a:off x="17780" y="6452658"/>
            <a:ext cx="896620" cy="365125"/>
          </a:xfrm>
        </p:spPr>
        <p:txBody>
          <a:bodyPr/>
          <a:lstStyle>
            <a:lvl1pPr>
              <a:defRPr>
                <a:solidFill>
                  <a:schemeClr val="bg1"/>
                </a:solidFill>
              </a:defRPr>
            </a:lvl1pPr>
          </a:lstStyle>
          <a:p>
            <a:r>
              <a:rPr lang="en-US" dirty="0"/>
              <a:t>3/23/2021</a:t>
            </a:r>
          </a:p>
        </p:txBody>
      </p:sp>
    </p:spTree>
    <p:extLst>
      <p:ext uri="{BB962C8B-B14F-4D97-AF65-F5344CB8AC3E}">
        <p14:creationId xmlns:p14="http://schemas.microsoft.com/office/powerpoint/2010/main" val="1440767195"/>
      </p:ext>
    </p:extLst>
  </p:cSld>
  <p:clrMapOvr>
    <a:masterClrMapping/>
  </p:clrMapOvr>
</p:sld>
</file>

<file path=ppt/theme/theme1.xml><?xml version="1.0" encoding="utf-8"?>
<a:theme xmlns:a="http://schemas.openxmlformats.org/drawingml/2006/main" name="Office Theme">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914</TotalTime>
  <Words>806</Words>
  <Application>Microsoft Office PowerPoint</Application>
  <PresentationFormat>On-screen Show (4:3)</PresentationFormat>
  <Paragraphs>132</Paragraphs>
  <Slides>17</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17</vt:i4>
      </vt:variant>
    </vt:vector>
  </HeadingPairs>
  <TitlesOfParts>
    <vt:vector size="20" baseType="lpstr">
      <vt:lpstr>Arial</vt:lpstr>
      <vt:lpstr>Calibri</vt:lpstr>
      <vt:lpstr>Office Theme</vt:lpstr>
      <vt:lpstr>Franklin county comprehensive plan update</vt:lpstr>
      <vt:lpstr>TERMS and acronyms</vt:lpstr>
      <vt:lpstr>Growth Management act</vt:lpstr>
      <vt:lpstr>GMA: Urban growth should occur</vt:lpstr>
      <vt:lpstr>PowerPoint Presentation</vt:lpstr>
      <vt:lpstr>Urban growth areas</vt:lpstr>
      <vt:lpstr>Urban growth areas</vt:lpstr>
      <vt:lpstr>WHY UGAs?</vt:lpstr>
      <vt:lpstr>Sizing principles</vt:lpstr>
      <vt:lpstr>Urban growth</vt:lpstr>
      <vt:lpstr>PowerPoint Presentation</vt:lpstr>
      <vt:lpstr>PowerPoint Presentation</vt:lpstr>
      <vt:lpstr>Guidance: Planning UGAs</vt:lpstr>
      <vt:lpstr>County wide planning policies</vt:lpstr>
      <vt:lpstr>PowerPoint Presentation</vt:lpstr>
      <vt:lpstr>PowerPoint Presentation</vt:lpstr>
      <vt:lpstr>Questions?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Nicole Stickney</dc:creator>
  <cp:lastModifiedBy>Nicole Stickney</cp:lastModifiedBy>
  <cp:revision>91</cp:revision>
  <dcterms:created xsi:type="dcterms:W3CDTF">2016-02-05T19:51:09Z</dcterms:created>
  <dcterms:modified xsi:type="dcterms:W3CDTF">2021-03-16T21:16:13Z</dcterms:modified>
</cp:coreProperties>
</file>